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61" r:id="rId2"/>
    <p:sldId id="2147376829" r:id="rId3"/>
    <p:sldId id="560" r:id="rId4"/>
    <p:sldId id="7409" r:id="rId5"/>
    <p:sldId id="500" r:id="rId6"/>
    <p:sldId id="562" r:id="rId7"/>
    <p:sldId id="306" r:id="rId8"/>
    <p:sldId id="263" r:id="rId9"/>
    <p:sldId id="280" r:id="rId10"/>
    <p:sldId id="2147376842" r:id="rId11"/>
    <p:sldId id="260" r:id="rId12"/>
    <p:sldId id="380" r:id="rId13"/>
    <p:sldId id="2147376844" r:id="rId14"/>
    <p:sldId id="2147376846" r:id="rId15"/>
    <p:sldId id="2147376841" r:id="rId16"/>
    <p:sldId id="2147376840" r:id="rId17"/>
    <p:sldId id="563" r:id="rId18"/>
    <p:sldId id="284" r:id="rId19"/>
    <p:sldId id="2147376830" r:id="rId20"/>
    <p:sldId id="2147376831" r:id="rId21"/>
    <p:sldId id="2147376832" r:id="rId22"/>
    <p:sldId id="2147376833" r:id="rId23"/>
    <p:sldId id="7129" r:id="rId24"/>
    <p:sldId id="291" r:id="rId25"/>
    <p:sldId id="7396" r:id="rId26"/>
    <p:sldId id="2147376834" r:id="rId27"/>
    <p:sldId id="2147376835" r:id="rId28"/>
    <p:sldId id="2147376836" r:id="rId29"/>
    <p:sldId id="2147376837" r:id="rId30"/>
    <p:sldId id="2147376838" r:id="rId31"/>
    <p:sldId id="2147376839" r:id="rId32"/>
  </p:sldIdLst>
  <p:sldSz cx="12192000" cy="6858000"/>
  <p:notesSz cx="6797675" cy="9926638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Permohonan Cloud Section" id="{25349446-6635-4F46-B04A-1CE3297A29A4}">
          <p14:sldIdLst>
            <p14:sldId id="561"/>
            <p14:sldId id="2147376829"/>
            <p14:sldId id="560"/>
            <p14:sldId id="7409"/>
            <p14:sldId id="500"/>
            <p14:sldId id="562"/>
            <p14:sldId id="306"/>
            <p14:sldId id="263"/>
            <p14:sldId id="280"/>
            <p14:sldId id="2147376842"/>
            <p14:sldId id="260"/>
            <p14:sldId id="380"/>
            <p14:sldId id="2147376844"/>
            <p14:sldId id="2147376846"/>
            <p14:sldId id="2147376841"/>
            <p14:sldId id="2147376840"/>
            <p14:sldId id="563"/>
            <p14:sldId id="284"/>
            <p14:sldId id="2147376830"/>
            <p14:sldId id="2147376831"/>
            <p14:sldId id="2147376832"/>
            <p14:sldId id="2147376833"/>
            <p14:sldId id="7129"/>
            <p14:sldId id="291"/>
            <p14:sldId id="7396"/>
            <p14:sldId id="2147376834"/>
            <p14:sldId id="2147376835"/>
            <p14:sldId id="2147376836"/>
            <p14:sldId id="2147376837"/>
            <p14:sldId id="2147376838"/>
            <p14:sldId id="214737683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041DC1-1D8F-724C-4D3D-9286D00B2B74}" name="Mahathir Johari" initials="MJ" userId="Mahathir Johar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BDD7EE"/>
    <a:srgbClr val="9DC3E6"/>
    <a:srgbClr val="CC00CC"/>
    <a:srgbClr val="CC99FF"/>
    <a:srgbClr val="F2F2F2"/>
    <a:srgbClr val="99D19D"/>
    <a:srgbClr val="4472C4"/>
    <a:srgbClr val="E50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3690" autoAdjust="0"/>
  </p:normalViewPr>
  <p:slideViewPr>
    <p:cSldViewPr snapToGrid="0">
      <p:cViewPr varScale="1">
        <p:scale>
          <a:sx n="86" d="100"/>
          <a:sy n="86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0218"/>
    </p:cViewPr>
  </p:sorterViewPr>
  <p:notesViewPr>
    <p:cSldViewPr snapToGrid="0">
      <p:cViewPr varScale="1">
        <p:scale>
          <a:sx n="44" d="100"/>
          <a:sy n="44" d="100"/>
        </p:scale>
        <p:origin x="278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43" y="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79AD93B8-CFF5-46D4-A81D-E8A345C84148}" type="datetimeFigureOut">
              <a:rPr lang="en-MY" smtClean="0"/>
              <a:t>26/11/2025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A382F762-A336-4789-AEDB-5A8C3A62520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5382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70819D44-08EA-413C-8F75-29722692CE12}" type="datetimeFigureOut">
              <a:rPr lang="ms-MY" smtClean="0"/>
              <a:t>26/11/2025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B2F2162D-99BC-4C17-90A3-4364F82F767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2090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D2660-4CFA-498F-B60D-8D7601F968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40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1160463"/>
            <a:ext cx="5573712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" name="Google Shape;120;p121:notes"/>
          <p:cNvSpPr txBox="1">
            <a:spLocks noGrp="1"/>
          </p:cNvSpPr>
          <p:nvPr>
            <p:ph type="body" idx="1"/>
          </p:nvPr>
        </p:nvSpPr>
        <p:spPr>
          <a:xfrm>
            <a:off x="700059" y="4468177"/>
            <a:ext cx="5600473" cy="365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97" tIns="45636" rIns="91297" bIns="45636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21" name="Google Shape;121;p121:notes"/>
          <p:cNvSpPr txBox="1">
            <a:spLocks noGrp="1"/>
          </p:cNvSpPr>
          <p:nvPr>
            <p:ph type="sldNum" idx="12"/>
          </p:nvPr>
        </p:nvSpPr>
        <p:spPr>
          <a:xfrm>
            <a:off x="3965382" y="8818685"/>
            <a:ext cx="3033589" cy="46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97" tIns="45636" rIns="91297" bIns="45636" anchor="b" anchorCtr="0">
            <a:noAutofit/>
          </a:bodyPr>
          <a:lstStyle/>
          <a:p>
            <a:pPr defTabSz="913120">
              <a:buClr>
                <a:srgbClr val="000000"/>
              </a:buClr>
              <a:buSzPts val="1300"/>
              <a:defRPr/>
            </a:pPr>
            <a:fld id="{00000000-1234-1234-1234-123412341234}" type="slidenum"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13120">
                <a:buClr>
                  <a:srgbClr val="000000"/>
                </a:buClr>
                <a:buSzPts val="1300"/>
                <a:defRPr/>
              </a:pPr>
              <a:t>14</a:t>
            </a:fld>
            <a:endParaRPr sz="13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162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28B229-DB28-466D-98DD-0DF0FC4C89DD}" type="slidenum">
              <a:rPr lang="ms-MY" altLang="ms-MY" smtClean="0"/>
              <a:pPr eaLnBrk="1" hangingPunct="1">
                <a:spcBef>
                  <a:spcPct val="0"/>
                </a:spcBef>
              </a:pPr>
              <a:t>16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922620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CD7BD7-DE53-4EE7-A651-060CFE0C156A}" type="slidenum">
              <a:rPr lang="ms-MY" altLang="ms-MY" smtClean="0"/>
              <a:pPr eaLnBrk="1" hangingPunct="1">
                <a:spcBef>
                  <a:spcPct val="0"/>
                </a:spcBef>
              </a:pPr>
              <a:t>17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2380665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C5124-444C-498E-8921-5234466D128C}" type="slidenum">
              <a:rPr lang="ms-MY" altLang="ms-MY" smtClean="0"/>
              <a:pPr eaLnBrk="1" hangingPunct="1">
                <a:spcBef>
                  <a:spcPct val="0"/>
                </a:spcBef>
              </a:pPr>
              <a:t>18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137357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C5124-444C-498E-8921-5234466D128C}" type="slidenum">
              <a:rPr lang="ms-MY" altLang="ms-MY" smtClean="0"/>
              <a:pPr eaLnBrk="1" hangingPunct="1">
                <a:spcBef>
                  <a:spcPct val="0"/>
                </a:spcBef>
              </a:pPr>
              <a:t>19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786361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C5124-444C-498E-8921-5234466D128C}" type="slidenum">
              <a:rPr lang="ms-MY" altLang="ms-MY" smtClean="0"/>
              <a:pPr eaLnBrk="1" hangingPunct="1">
                <a:spcBef>
                  <a:spcPct val="0"/>
                </a:spcBef>
              </a:pPr>
              <a:t>20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205362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C5124-444C-498E-8921-5234466D128C}" type="slidenum">
              <a:rPr lang="ms-MY" altLang="ms-MY" smtClean="0"/>
              <a:pPr eaLnBrk="1" hangingPunct="1">
                <a:spcBef>
                  <a:spcPct val="0"/>
                </a:spcBef>
              </a:pPr>
              <a:t>21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550193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C5124-444C-498E-8921-5234466D128C}" type="slidenum">
              <a:rPr lang="ms-MY" altLang="ms-MY" smtClean="0"/>
              <a:pPr eaLnBrk="1" hangingPunct="1">
                <a:spcBef>
                  <a:spcPct val="0"/>
                </a:spcBef>
              </a:pPr>
              <a:t>22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2376318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3bb75d447b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108075"/>
            <a:ext cx="5314950" cy="2989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3bb75d447b_1_1:notes"/>
          <p:cNvSpPr txBox="1">
            <a:spLocks noGrp="1"/>
          </p:cNvSpPr>
          <p:nvPr>
            <p:ph type="body" idx="1"/>
          </p:nvPr>
        </p:nvSpPr>
        <p:spPr>
          <a:xfrm>
            <a:off x="732197" y="4264041"/>
            <a:ext cx="5857728" cy="3488659"/>
          </a:xfrm>
          <a:prstGeom prst="rect">
            <a:avLst/>
          </a:prstGeom>
        </p:spPr>
        <p:txBody>
          <a:bodyPr spcFirstLastPara="1" wrap="square" lIns="91297" tIns="45636" rIns="91297" bIns="456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5" name="Google Shape;285;g13bb75d447b_1_1:notes"/>
          <p:cNvSpPr txBox="1">
            <a:spLocks noGrp="1"/>
          </p:cNvSpPr>
          <p:nvPr>
            <p:ph type="sldNum" idx="12"/>
          </p:nvPr>
        </p:nvSpPr>
        <p:spPr>
          <a:xfrm>
            <a:off x="4147424" y="8415790"/>
            <a:ext cx="3172976" cy="444473"/>
          </a:xfrm>
          <a:prstGeom prst="rect">
            <a:avLst/>
          </a:prstGeom>
        </p:spPr>
        <p:txBody>
          <a:bodyPr spcFirstLastPara="1" wrap="square" lIns="91297" tIns="45636" rIns="91297" bIns="45636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t>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46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ms-MY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0997" indent="-3042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6918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3685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0452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9776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099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8423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87746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46D69-2E4E-4368-95AB-C39D813E2797}" type="slidenum">
              <a:rPr lang="ms-MY" altLang="ms-MY" sz="130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24</a:t>
            </a:fld>
            <a:endParaRPr lang="ms-MY" altLang="ms-MY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97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07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210" indent="-171210">
              <a:buFont typeface="Arial" panose="020B0604020202020204" pitchFamily="34" charset="0"/>
              <a:buChar char="•"/>
            </a:pP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Peraturan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pra-kelayakan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bertujuan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menapis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kontraktor-kontraktor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supaya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mempunyai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pengalaman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kebolehan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teknikal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kewangan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pengurusan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melaksanakan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sesuatu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sahaja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dibenarkan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mengambil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bahagian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sesuatu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tender yang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diadakan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setelah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agensi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mendapat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kelulusan</a:t>
            </a:r>
            <a:r>
              <a:rPr lang="en-MY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MY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khas</a:t>
            </a:r>
            <a:endParaRPr lang="en-US" altLang="ms-MY" baseline="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8272" indent="-2839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5803" indent="-2271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0124" indent="-2271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4444" indent="-2271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8767" indent="-2271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087" indent="-2271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7409" indent="-2271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61729" indent="-2271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3FE2E-8CE6-4B1C-85B8-66A46BF34E3D}" type="slidenum">
              <a:rPr kumimoji="0" lang="ms-MY" alt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ms-MY" altLang="ms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702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ms-MY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0997" indent="-3042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6918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3685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0452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9776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099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8423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87746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46D69-2E4E-4368-95AB-C39D813E2797}" type="slidenum">
              <a:rPr lang="ms-MY" altLang="ms-MY" sz="130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25</a:t>
            </a:fld>
            <a:endParaRPr lang="ms-MY" altLang="ms-MY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5276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ms-MY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0997" indent="-3042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6918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3685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0452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9776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099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8423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87746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46D69-2E4E-4368-95AB-C39D813E2797}" type="slidenum">
              <a:rPr lang="ms-MY" altLang="ms-MY" sz="130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26</a:t>
            </a:fld>
            <a:endParaRPr lang="ms-MY" altLang="ms-MY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0559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ms-MY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0997" indent="-3042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6918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3685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0452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9776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099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8423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87746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46D69-2E4E-4368-95AB-C39D813E2797}" type="slidenum">
              <a:rPr lang="ms-MY" altLang="ms-MY" sz="130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27</a:t>
            </a:fld>
            <a:endParaRPr lang="ms-MY" altLang="ms-MY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429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ms-MY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0997" indent="-3042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6918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3685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0452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9776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099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8423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87746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46D69-2E4E-4368-95AB-C39D813E2797}" type="slidenum">
              <a:rPr lang="ms-MY" altLang="ms-MY" sz="130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28</a:t>
            </a:fld>
            <a:endParaRPr lang="ms-MY" altLang="ms-MY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456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ms-MY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0997" indent="-3042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6918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3685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0452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9776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099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8423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87746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46D69-2E4E-4368-95AB-C39D813E2797}" type="slidenum">
              <a:rPr lang="ms-MY" altLang="ms-MY" sz="130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29</a:t>
            </a:fld>
            <a:endParaRPr lang="ms-MY" altLang="ms-MY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9809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ms-MY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0997" indent="-3042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6918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3685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0452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9776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099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8423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87746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46D69-2E4E-4368-95AB-C39D813E2797}" type="slidenum">
              <a:rPr lang="ms-MY" altLang="ms-MY" sz="130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30</a:t>
            </a:fld>
            <a:endParaRPr lang="ms-MY" altLang="ms-MY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3745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ms-MY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0997" indent="-3042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6918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3685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0452" indent="-2433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9776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099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8423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87746" indent="-243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46D69-2E4E-4368-95AB-C39D813E2797}" type="slidenum">
              <a:rPr lang="ms-MY" altLang="ms-MY" sz="130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31</a:t>
            </a:fld>
            <a:endParaRPr lang="ms-MY" altLang="ms-MY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21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baseline="0" dirty="0"/>
          </a:p>
          <a:p>
            <a:pPr eaLnBrk="1" hangingPunct="1"/>
            <a:endParaRPr lang="en-US" altLang="ms-MY" baseline="0" dirty="0"/>
          </a:p>
          <a:p>
            <a:pPr eaLnBrk="1" hangingPunct="1"/>
            <a:endParaRPr lang="en-US" altLang="ms-MY" baseline="0" dirty="0"/>
          </a:p>
          <a:p>
            <a:pPr eaLnBrk="1" hangingPunct="1"/>
            <a:endParaRPr lang="en-US" altLang="ms-MY" baseline="0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00F318-DD58-4684-94ED-C3F55273153B}" type="slidenum">
              <a:rPr lang="ms-MY" altLang="ms-MY" smtClean="0"/>
              <a:pPr eaLnBrk="1" hangingPunct="1">
                <a:spcBef>
                  <a:spcPct val="0"/>
                </a:spcBef>
              </a:pPr>
              <a:t>5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7194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5762" indent="-3022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08866" indent="-24177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2412" indent="-24177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5959" indent="-24177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59506" indent="-24177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3053" indent="-24177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26599" indent="-24177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10145" indent="-24177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6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70900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E2E1E5-7C99-461D-8E72-EDCD36DD2623}" type="slidenum">
              <a:rPr lang="ms-MY" altLang="ms-MY" smtClean="0"/>
              <a:pPr eaLnBrk="1" hangingPunct="1">
                <a:spcBef>
                  <a:spcPct val="0"/>
                </a:spcBef>
              </a:pPr>
              <a:t>8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442727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28B229-DB28-466D-98DD-0DF0FC4C89DD}" type="slidenum">
              <a:rPr lang="ms-MY" altLang="ms-MY" smtClean="0"/>
              <a:pPr eaLnBrk="1" hangingPunct="1">
                <a:spcBef>
                  <a:spcPct val="0"/>
                </a:spcBef>
              </a:pPr>
              <a:t>9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85288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28B229-DB28-466D-98DD-0DF0FC4C89DD}" type="slidenum">
              <a:rPr lang="ms-MY" altLang="ms-MY" smtClean="0"/>
              <a:pPr eaLnBrk="1" hangingPunct="1">
                <a:spcBef>
                  <a:spcPct val="0"/>
                </a:spcBef>
              </a:pPr>
              <a:t>10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130600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1160463"/>
            <a:ext cx="5573712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" name="Google Shape;120;p121:notes"/>
          <p:cNvSpPr txBox="1">
            <a:spLocks noGrp="1"/>
          </p:cNvSpPr>
          <p:nvPr>
            <p:ph type="body" idx="1"/>
          </p:nvPr>
        </p:nvSpPr>
        <p:spPr>
          <a:xfrm>
            <a:off x="700059" y="4468177"/>
            <a:ext cx="5600473" cy="365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97" tIns="45636" rIns="91297" bIns="45636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21" name="Google Shape;121;p121:notes"/>
          <p:cNvSpPr txBox="1">
            <a:spLocks noGrp="1"/>
          </p:cNvSpPr>
          <p:nvPr>
            <p:ph type="sldNum" idx="12"/>
          </p:nvPr>
        </p:nvSpPr>
        <p:spPr>
          <a:xfrm>
            <a:off x="3965382" y="8818685"/>
            <a:ext cx="3033589" cy="46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97" tIns="45636" rIns="91297" bIns="45636" anchor="b" anchorCtr="0">
            <a:noAutofit/>
          </a:bodyPr>
          <a:lstStyle/>
          <a:p>
            <a:pPr defTabSz="913120">
              <a:buClr>
                <a:srgbClr val="000000"/>
              </a:buClr>
              <a:buSzPts val="1300"/>
              <a:defRPr/>
            </a:pPr>
            <a:fld id="{00000000-1234-1234-1234-123412341234}" type="slidenum"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13120">
                <a:buClr>
                  <a:srgbClr val="000000"/>
                </a:buClr>
                <a:buSzPts val="1300"/>
                <a:defRPr/>
              </a:pPr>
              <a:t>11</a:t>
            </a:fld>
            <a:endParaRPr sz="13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28B229-DB28-466D-98DD-0DF0FC4C89DD}" type="slidenum">
              <a:rPr lang="ms-MY" altLang="ms-MY" smtClean="0"/>
              <a:pPr eaLnBrk="1" hangingPunct="1">
                <a:spcBef>
                  <a:spcPct val="0"/>
                </a:spcBef>
              </a:pPr>
              <a:t>13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77442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3802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8918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00181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94616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73114"/>
            <a:ext cx="11201400" cy="674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7784" y="1600201"/>
            <a:ext cx="11250083" cy="475456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294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29401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fld id="{C877A08B-55DB-45A2-915C-62AC87727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9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952402" y="1609067"/>
            <a:ext cx="10287200" cy="4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133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52402" y="7211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0" y="2600"/>
            <a:ext cx="12191961" cy="457200"/>
          </a:xfrm>
          <a:custGeom>
            <a:avLst/>
            <a:gdLst/>
            <a:ahLst/>
            <a:cxnLst/>
            <a:rect l="l" t="t" r="r" b="b"/>
            <a:pathLst>
              <a:path w="43778" h="1407" extrusionOk="0">
                <a:moveTo>
                  <a:pt x="0" y="0"/>
                </a:moveTo>
                <a:lnTo>
                  <a:pt x="0" y="1406"/>
                </a:lnTo>
                <a:lnTo>
                  <a:pt x="43777" y="1406"/>
                </a:lnTo>
                <a:lnTo>
                  <a:pt x="437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491" tIns="162491" rIns="162491" bIns="1624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8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2243E684-F309-D986-6A3A-6F19D99AE5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77">
                <a:solidFill>
                  <a:schemeClr val="dk2"/>
                </a:solidFill>
              </a:defRPr>
            </a:lvl1pPr>
            <a:lvl2pPr lvl="1" algn="r">
              <a:buNone/>
              <a:defRPr sz="1777">
                <a:solidFill>
                  <a:schemeClr val="dk2"/>
                </a:solidFill>
              </a:defRPr>
            </a:lvl2pPr>
            <a:lvl3pPr lvl="2" algn="r">
              <a:buNone/>
              <a:defRPr sz="1777">
                <a:solidFill>
                  <a:schemeClr val="dk2"/>
                </a:solidFill>
              </a:defRPr>
            </a:lvl3pPr>
            <a:lvl4pPr lvl="3" algn="r">
              <a:buNone/>
              <a:defRPr sz="1777">
                <a:solidFill>
                  <a:schemeClr val="dk2"/>
                </a:solidFill>
              </a:defRPr>
            </a:lvl4pPr>
            <a:lvl5pPr lvl="4" algn="r">
              <a:buNone/>
              <a:defRPr sz="1777">
                <a:solidFill>
                  <a:schemeClr val="dk2"/>
                </a:solidFill>
              </a:defRPr>
            </a:lvl5pPr>
            <a:lvl6pPr lvl="5" algn="r">
              <a:buNone/>
              <a:defRPr sz="1777">
                <a:solidFill>
                  <a:schemeClr val="dk2"/>
                </a:solidFill>
              </a:defRPr>
            </a:lvl6pPr>
            <a:lvl7pPr lvl="6" algn="r">
              <a:buNone/>
              <a:defRPr sz="1777">
                <a:solidFill>
                  <a:schemeClr val="dk2"/>
                </a:solidFill>
              </a:defRPr>
            </a:lvl7pPr>
            <a:lvl8pPr lvl="7" algn="r">
              <a:buNone/>
              <a:defRPr sz="1777">
                <a:solidFill>
                  <a:schemeClr val="dk2"/>
                </a:solidFill>
              </a:defRPr>
            </a:lvl8pPr>
            <a:lvl9pPr lvl="8" algn="r">
              <a:buNone/>
              <a:defRPr sz="1777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" name="Google Shape;694;p60">
            <a:extLst>
              <a:ext uri="{FF2B5EF4-FFF2-40B4-BE49-F238E27FC236}">
                <a16:creationId xmlns:a16="http://schemas.microsoft.com/office/drawing/2014/main" id="{F0615B79-FA94-A1C4-CACE-A453E314F6E2}"/>
              </a:ext>
            </a:extLst>
          </p:cNvPr>
          <p:cNvSpPr/>
          <p:nvPr userDrawn="1"/>
        </p:nvSpPr>
        <p:spPr>
          <a:xfrm>
            <a:off x="287968" y="148201"/>
            <a:ext cx="130281" cy="1232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62491" tIns="162491" rIns="162491" bIns="1624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8"/>
          </a:p>
        </p:txBody>
      </p:sp>
      <p:sp>
        <p:nvSpPr>
          <p:cNvPr id="4" name="Google Shape;695;p60">
            <a:extLst>
              <a:ext uri="{FF2B5EF4-FFF2-40B4-BE49-F238E27FC236}">
                <a16:creationId xmlns:a16="http://schemas.microsoft.com/office/drawing/2014/main" id="{2A4F4AD0-F46F-EADC-C1A7-49C1D7E6E50F}"/>
              </a:ext>
            </a:extLst>
          </p:cNvPr>
          <p:cNvSpPr/>
          <p:nvPr userDrawn="1"/>
        </p:nvSpPr>
        <p:spPr>
          <a:xfrm>
            <a:off x="636200" y="148201"/>
            <a:ext cx="130282" cy="1232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62491" tIns="162491" rIns="162491" bIns="1624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8"/>
          </a:p>
        </p:txBody>
      </p:sp>
      <p:sp>
        <p:nvSpPr>
          <p:cNvPr id="5" name="Google Shape;696;p60">
            <a:extLst>
              <a:ext uri="{FF2B5EF4-FFF2-40B4-BE49-F238E27FC236}">
                <a16:creationId xmlns:a16="http://schemas.microsoft.com/office/drawing/2014/main" id="{76B2C834-04E3-2238-E783-991633A300EA}"/>
              </a:ext>
            </a:extLst>
          </p:cNvPr>
          <p:cNvSpPr/>
          <p:nvPr userDrawn="1"/>
        </p:nvSpPr>
        <p:spPr>
          <a:xfrm>
            <a:off x="984433" y="148201"/>
            <a:ext cx="130282" cy="1232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62491" tIns="162491" rIns="162491" bIns="1624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8"/>
          </a:p>
        </p:txBody>
      </p:sp>
    </p:spTree>
    <p:extLst>
      <p:ext uri="{BB962C8B-B14F-4D97-AF65-F5344CB8AC3E}">
        <p14:creationId xmlns:p14="http://schemas.microsoft.com/office/powerpoint/2010/main" val="2580854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EF75ED-AAC7-4B85-8E8F-CAD2B82024DE}"/>
              </a:ext>
            </a:extLst>
          </p:cNvPr>
          <p:cNvSpPr/>
          <p:nvPr userDrawn="1"/>
        </p:nvSpPr>
        <p:spPr>
          <a:xfrm>
            <a:off x="0" y="0"/>
            <a:ext cx="190419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>
                <a:latin typeface="Arial Narrow" panose="020B0606020202030204" pitchFamily="34" charset="0"/>
                <a:cs typeface="Aharoni" panose="02010803020104030203" pitchFamily="2" charset="-79"/>
              </a:rPr>
              <a:t>CONTOH</a:t>
            </a:r>
          </a:p>
        </p:txBody>
      </p:sp>
    </p:spTree>
    <p:extLst>
      <p:ext uri="{BB962C8B-B14F-4D97-AF65-F5344CB8AC3E}">
        <p14:creationId xmlns:p14="http://schemas.microsoft.com/office/powerpoint/2010/main" val="302513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0334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2289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46134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2241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0948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047D7-30F6-4F0F-BF18-AC984E803840}"/>
              </a:ext>
            </a:extLst>
          </p:cNvPr>
          <p:cNvSpPr/>
          <p:nvPr userDrawn="1"/>
        </p:nvSpPr>
        <p:spPr>
          <a:xfrm>
            <a:off x="0" y="0"/>
            <a:ext cx="19041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>
                <a:latin typeface="Arial Narrow" panose="020B0606020202030204" pitchFamily="34" charset="0"/>
                <a:cs typeface="Aharoni" panose="02010803020104030203" pitchFamily="2" charset="-79"/>
              </a:rPr>
              <a:t>TEMPLAT</a:t>
            </a:r>
          </a:p>
        </p:txBody>
      </p:sp>
    </p:spTree>
    <p:extLst>
      <p:ext uri="{BB962C8B-B14F-4D97-AF65-F5344CB8AC3E}">
        <p14:creationId xmlns:p14="http://schemas.microsoft.com/office/powerpoint/2010/main" val="170062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047D7-30F6-4F0F-BF18-AC984E803840}"/>
              </a:ext>
            </a:extLst>
          </p:cNvPr>
          <p:cNvSpPr/>
          <p:nvPr userDrawn="1"/>
        </p:nvSpPr>
        <p:spPr>
          <a:xfrm>
            <a:off x="0" y="0"/>
            <a:ext cx="190419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>
                <a:latin typeface="Arial Narrow" panose="020B0606020202030204" pitchFamily="34" charset="0"/>
                <a:cs typeface="Aharoni" panose="02010803020104030203" pitchFamily="2" charset="-79"/>
              </a:rPr>
              <a:t>CONTOH</a:t>
            </a:r>
          </a:p>
        </p:txBody>
      </p:sp>
    </p:spTree>
    <p:extLst>
      <p:ext uri="{BB962C8B-B14F-4D97-AF65-F5344CB8AC3E}">
        <p14:creationId xmlns:p14="http://schemas.microsoft.com/office/powerpoint/2010/main" val="342527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9476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6984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38" r:id="rId8"/>
    <p:sldLayoutId id="2147483656" r:id="rId9"/>
    <p:sldLayoutId id="2147483657" r:id="rId10"/>
    <p:sldLayoutId id="2147483658" r:id="rId11"/>
    <p:sldLayoutId id="2147483659" r:id="rId12"/>
    <p:sldLayoutId id="2147483737" r:id="rId13"/>
    <p:sldLayoutId id="2147483740" r:id="rId14"/>
    <p:sldLayoutId id="214748374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3.xml"/><Relationship Id="rId7" Type="http://schemas.openxmlformats.org/officeDocument/2006/relationships/slide" Target="slide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3.xml"/><Relationship Id="rId7" Type="http://schemas.openxmlformats.org/officeDocument/2006/relationships/slide" Target="slide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3.xml"/><Relationship Id="rId7" Type="http://schemas.openxmlformats.org/officeDocument/2006/relationships/slide" Target="slide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3.xml"/><Relationship Id="rId7" Type="http://schemas.openxmlformats.org/officeDocument/2006/relationships/slide" Target="slide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45" y="613300"/>
            <a:ext cx="1329680" cy="10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84445" y="1987074"/>
            <a:ext cx="10884948" cy="12133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MY" sz="3200" b="1" noProof="1">
                <a:latin typeface="Arial" panose="020B0604020202020204" pitchFamily="34" charset="0"/>
                <a:cs typeface="Arial" panose="020B0604020202020204" pitchFamily="34" charset="0"/>
              </a:rPr>
              <a:t>PERMOHONAN PERKHIDMATAN PENGKOMPUTERAN AWAN </a:t>
            </a:r>
          </a:p>
          <a:p>
            <a:pPr algn="l"/>
            <a:r>
              <a:rPr lang="en-MY" sz="2800" b="1" noProof="1">
                <a:latin typeface="Arial" panose="020B0604020202020204" pitchFamily="34" charset="0"/>
                <a:cs typeface="Arial" panose="020B0604020202020204" pitchFamily="34" charset="0"/>
              </a:rPr>
              <a:t>BIL. XX/20XX</a:t>
            </a:r>
            <a:r>
              <a:rPr lang="en-MY" sz="3200" b="1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noProof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(Dilengkapkan oleh Urus Setia)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84447" y="3572835"/>
            <a:ext cx="9955729" cy="24039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MY" sz="2400" b="1" noProof="1">
                <a:latin typeface="Arial" panose="020B0604020202020204" pitchFamily="34" charset="0"/>
                <a:cs typeface="Arial" panose="020B0604020202020204" pitchFamily="34" charset="0"/>
              </a:rPr>
              <a:t>[KOD PROJEK MyProjek] </a:t>
            </a:r>
            <a:r>
              <a:rPr lang="en-MY" sz="1400" noProof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(Bagi Projek yang Menggunakan Peruntukan Pembangunan)</a:t>
            </a:r>
            <a:endParaRPr lang="en-MY" sz="24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MY" sz="2400" b="1" noProof="1">
                <a:latin typeface="Arial" panose="020B0604020202020204" pitchFamily="34" charset="0"/>
                <a:cs typeface="Arial" panose="020B0604020202020204" pitchFamily="34" charset="0"/>
              </a:rPr>
              <a:t>[TAJUK PERMOHONAN]</a:t>
            </a:r>
          </a:p>
          <a:p>
            <a:pPr>
              <a:buNone/>
            </a:pPr>
            <a:endParaRPr lang="en-MY" sz="24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MY" sz="2400" noProof="1">
                <a:latin typeface="Arial" panose="020B0604020202020204" pitchFamily="34" charset="0"/>
                <a:cs typeface="Arial" panose="020B0604020202020204" pitchFamily="34" charset="0"/>
              </a:rPr>
              <a:t>[AGENSI]</a:t>
            </a:r>
          </a:p>
          <a:p>
            <a:pPr>
              <a:buNone/>
            </a:pPr>
            <a:r>
              <a:rPr lang="en-MY" sz="2400" noProof="1">
                <a:latin typeface="Arial" panose="020B0604020202020204" pitchFamily="34" charset="0"/>
                <a:cs typeface="Arial" panose="020B0604020202020204" pitchFamily="34" charset="0"/>
              </a:rPr>
              <a:t>[KEMENTERIAN]</a:t>
            </a:r>
          </a:p>
          <a:p>
            <a:pPr>
              <a:buNone/>
            </a:pPr>
            <a:endParaRPr lang="en-MY" sz="2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4445" y="6096000"/>
            <a:ext cx="9955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noProof="1">
                <a:latin typeface="Arial" panose="020B0604020202020204" pitchFamily="34" charset="0"/>
                <a:cs typeface="Arial" panose="020B0604020202020204" pitchFamily="34" charset="0"/>
              </a:rPr>
              <a:t>MESYUARAT BIL. X/20XX  |  TARIKH MESYUARAT </a:t>
            </a:r>
            <a:r>
              <a:rPr lang="en-MY" sz="1400" noProof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(Dilengkapkan oleh Urus Setia)</a:t>
            </a:r>
          </a:p>
          <a:p>
            <a:endParaRPr lang="en-MY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5124" y="50141"/>
            <a:ext cx="1365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200" i="1" noProof="1">
                <a:solidFill>
                  <a:schemeClr val="tx2"/>
                </a:solidFill>
              </a:rPr>
              <a:t>Ver1.0 /03022025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FEDEACE-DDAA-4280-9B39-10721BEF0139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Calibri"/>
                <a:cs typeface="Calibri"/>
                <a:sym typeface="Calibri"/>
              </a:rPr>
              <a:pPr>
                <a:defRPr/>
              </a:pPr>
              <a:t>1</a:t>
            </a:fld>
            <a:endParaRPr lang="ms-MY">
              <a:solidFill>
                <a:prstClr val="black">
                  <a:tint val="75000"/>
                </a:prstClr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052BCD-50B2-46F8-8396-749A0F6923CB}"/>
              </a:ext>
            </a:extLst>
          </p:cNvPr>
          <p:cNvSpPr txBox="1"/>
          <p:nvPr/>
        </p:nvSpPr>
        <p:spPr>
          <a:xfrm>
            <a:off x="187184" y="6588442"/>
            <a:ext cx="36142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73000"/>
            </a:pP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ms-MY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Padam (delete) yang tidak berkaitan</a:t>
            </a:r>
          </a:p>
        </p:txBody>
      </p:sp>
    </p:spTree>
    <p:extLst>
      <p:ext uri="{BB962C8B-B14F-4D97-AF65-F5344CB8AC3E}">
        <p14:creationId xmlns:p14="http://schemas.microsoft.com/office/powerpoint/2010/main" val="95011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313508" y="93225"/>
            <a:ext cx="10279147" cy="530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8. </a:t>
            </a:r>
            <a:r>
              <a:rPr lang="en-US" sz="2800" b="1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APPLICATION / INFORMATION VIEW</a:t>
            </a:r>
            <a:endParaRPr lang="ms-MY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10757" y="1065474"/>
            <a:ext cx="11367734" cy="1893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SzPct val="90000"/>
              <a:buFont typeface="+mj-lt"/>
              <a:buAutoNum type="arabicPeriod"/>
            </a:pP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 yang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/stakeholder, </a:t>
            </a:r>
            <a:r>
              <a:rPr lang="en-MY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/data dan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SzPct val="90000"/>
              <a:buFont typeface="+mj-lt"/>
              <a:buAutoNum type="arabicPeriod"/>
            </a:pPr>
            <a:endParaRPr lang="en-MY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SzPct val="90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gambarkan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SzPct val="90000"/>
              <a:buFont typeface="+mj-lt"/>
              <a:buAutoNum type="arabicPeriod"/>
            </a:pPr>
            <a:endParaRPr lang="en-MY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SzPct val="90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erlu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senaraikan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submodule yang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dibangunkan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buSzPct val="90000"/>
            </a:pPr>
            <a:endParaRPr lang="ms-MY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FCDC7EA-0459-4D09-9FE8-E919D880549D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10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8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1"/>
          <p:cNvSpPr txBox="1"/>
          <p:nvPr/>
        </p:nvSpPr>
        <p:spPr>
          <a:xfrm>
            <a:off x="490769" y="183343"/>
            <a:ext cx="880301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8. </a:t>
            </a:r>
            <a:r>
              <a:rPr lang="en-US" sz="2800" b="1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APPLICATION / INFORMATION VIEW</a:t>
            </a:r>
            <a:endParaRPr lang="ms-MY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5" name="Google Shape;125;p121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69;p10">
            <a:extLst>
              <a:ext uri="{FF2B5EF4-FFF2-40B4-BE49-F238E27FC236}">
                <a16:creationId xmlns:a16="http://schemas.microsoft.com/office/drawing/2014/main" id="{8CBA0DC2-9554-48BD-8317-D843C94550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152" y="1256347"/>
            <a:ext cx="8396708" cy="46998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5D05F-F150-4B4F-B0C5-210BEE1A8A07}"/>
              </a:ext>
            </a:extLst>
          </p:cNvPr>
          <p:cNvSpPr txBox="1"/>
          <p:nvPr/>
        </p:nvSpPr>
        <p:spPr bwMode="auto">
          <a:xfrm rot="1243883">
            <a:off x="2446444" y="2590442"/>
            <a:ext cx="72580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CONTOH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 txBox="1">
            <a:spLocks/>
          </p:cNvSpPr>
          <p:nvPr/>
        </p:nvSpPr>
        <p:spPr>
          <a:xfrm>
            <a:off x="522059" y="282829"/>
            <a:ext cx="10568762" cy="712381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MY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9. </a:t>
            </a: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KETERANGAN RINGKAS SETIAP PERKHIDMATAN CLOUD</a:t>
            </a:r>
            <a:endParaRPr lang="ms-MY" sz="28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A1BB654-62BD-48BB-83EB-2EBD7329EC60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Calibri"/>
                <a:cs typeface="Calibri"/>
                <a:sym typeface="Calibri"/>
              </a:rPr>
              <a:pPr>
                <a:defRPr/>
              </a:pPr>
              <a:t>12</a:t>
            </a:fld>
            <a:endParaRPr lang="ms-MY">
              <a:solidFill>
                <a:prstClr val="black">
                  <a:tint val="75000"/>
                </a:prstClr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A402850-7F47-425A-8A4C-7FDE77348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73730"/>
              </p:ext>
            </p:extLst>
          </p:nvPr>
        </p:nvGraphicFramePr>
        <p:xfrm>
          <a:off x="572488" y="1993591"/>
          <a:ext cx="10890502" cy="299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636">
                  <a:extLst>
                    <a:ext uri="{9D8B030D-6E8A-4147-A177-3AD203B41FA5}">
                      <a16:colId xmlns:a16="http://schemas.microsoft.com/office/drawing/2014/main" val="2799067553"/>
                    </a:ext>
                  </a:extLst>
                </a:gridCol>
                <a:gridCol w="2975361">
                  <a:extLst>
                    <a:ext uri="{9D8B030D-6E8A-4147-A177-3AD203B41FA5}">
                      <a16:colId xmlns:a16="http://schemas.microsoft.com/office/drawing/2014/main" val="4099851312"/>
                    </a:ext>
                  </a:extLst>
                </a:gridCol>
                <a:gridCol w="2763749">
                  <a:extLst>
                    <a:ext uri="{9D8B030D-6E8A-4147-A177-3AD203B41FA5}">
                      <a16:colId xmlns:a16="http://schemas.microsoft.com/office/drawing/2014/main" val="4023709789"/>
                    </a:ext>
                  </a:extLst>
                </a:gridCol>
                <a:gridCol w="1865553">
                  <a:extLst>
                    <a:ext uri="{9D8B030D-6E8A-4147-A177-3AD203B41FA5}">
                      <a16:colId xmlns:a16="http://schemas.microsoft.com/office/drawing/2014/main" val="2399091036"/>
                    </a:ext>
                  </a:extLst>
                </a:gridCol>
                <a:gridCol w="2693203">
                  <a:extLst>
                    <a:ext uri="{9D8B030D-6E8A-4147-A177-3AD203B41FA5}">
                      <a16:colId xmlns:a16="http://schemas.microsoft.com/office/drawing/2014/main" val="2314134346"/>
                    </a:ext>
                  </a:extLst>
                </a:gridCol>
              </a:tblGrid>
              <a:tr h="477344">
                <a:tc>
                  <a:txBody>
                    <a:bodyPr/>
                    <a:lstStyle/>
                    <a:p>
                      <a:pPr algn="ctr"/>
                      <a:r>
                        <a:rPr lang="ms-MY" sz="1400" noProof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noProof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noProof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noProof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noProof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KETERANGAN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328283"/>
                  </a:ext>
                </a:extLst>
              </a:tr>
              <a:tr h="7176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ms-MY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1.</a:t>
                      </a:r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400" i="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XXXXXXX (</a:t>
                      </a:r>
                      <a:r>
                        <a:rPr lang="en-US" sz="1400" i="0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Contoh</a:t>
                      </a:r>
                      <a:r>
                        <a:rPr lang="en-US" sz="1400" i="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400" dirty="0"/>
                    </a:p>
                  </a:txBody>
                  <a:tcPr marL="68575" marR="68575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IaaS/PaaS/SaaS/</a:t>
                      </a:r>
                      <a:r>
                        <a:rPr lang="en-US" sz="1400" i="1" dirty="0" err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Profesional</a:t>
                      </a:r>
                      <a:r>
                        <a:rPr lang="en-US" sz="1400" i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Services/Managed Services</a:t>
                      </a:r>
                      <a:endParaRPr sz="1400" i="1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3361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ms-MY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2.</a:t>
                      </a:r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endParaRPr lang="ms-MY" sz="1400" i="1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ms-MY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3.</a:t>
                      </a:r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400" i="1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40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40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40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392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400" i="1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40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40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40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8347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5.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ms-MY" sz="140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40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40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40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0874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ms-MY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6.</a:t>
                      </a:r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defRPr sz="1800"/>
                      </a:pPr>
                      <a:endParaRPr lang="ms-MY" sz="140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629001"/>
                  </a:ext>
                </a:extLst>
              </a:tr>
            </a:tbl>
          </a:graphicData>
        </a:graphic>
      </p:graphicFrame>
      <p:sp>
        <p:nvSpPr>
          <p:cNvPr id="9" name="Subtitle 2">
            <a:extLst>
              <a:ext uri="{FF2B5EF4-FFF2-40B4-BE49-F238E27FC236}">
                <a16:creationId xmlns:a16="http://schemas.microsoft.com/office/drawing/2014/main" id="{EAF3B83F-12F5-4541-A1F1-152F2BB18998}"/>
              </a:ext>
            </a:extLst>
          </p:cNvPr>
          <p:cNvSpPr txBox="1">
            <a:spLocks/>
          </p:cNvSpPr>
          <p:nvPr/>
        </p:nvSpPr>
        <p:spPr>
          <a:xfrm>
            <a:off x="510757" y="1065474"/>
            <a:ext cx="11367734" cy="712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SzPct val="90000"/>
              <a:buFont typeface="+mj-lt"/>
              <a:buAutoNum type="arabicPeriod"/>
            </a:pP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Menjelaskan </a:t>
            </a:r>
            <a:r>
              <a:rPr lang="ms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 SETIAP PERKHIDMATAN </a:t>
            </a: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hendak dilanggan.</a:t>
            </a:r>
            <a:endParaRPr lang="en-MY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Pct val="90000"/>
            </a:pPr>
            <a:endParaRPr lang="ms-MY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313508" y="93225"/>
            <a:ext cx="10279147" cy="530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10. </a:t>
            </a:r>
            <a:r>
              <a:rPr lang="en-US" sz="2800" b="1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TECHNOLOGY </a:t>
            </a: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</a:t>
            </a:r>
            <a:r>
              <a:rPr lang="en-US" sz="2800" b="1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IEW (ON CLOUD SETUP)</a:t>
            </a:r>
            <a:endParaRPr lang="ms-MY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10757" y="1065474"/>
            <a:ext cx="11367734" cy="1893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SzPct val="90000"/>
              <a:buFont typeface="+mj-lt"/>
              <a:buAutoNum type="arabicPeriod"/>
            </a:pP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 yang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cloud yang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dijangka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l">
              <a:buSzPct val="90000"/>
              <a:buFont typeface="+mj-lt"/>
              <a:buAutoNum type="arabicPeriod"/>
            </a:pPr>
            <a:endParaRPr lang="en-MY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SzPct val="90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Maklumat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boleh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didapati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daripada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sesi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kajian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pasaran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diadakan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oleh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agensi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Panel 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 Service Provider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(CSP) dan 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Service Provider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(MSP).</a:t>
            </a:r>
            <a:endParaRPr lang="en-MY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Pct val="90000"/>
            </a:pPr>
            <a:endParaRPr lang="ms-MY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FCDC7EA-0459-4D09-9FE8-E919D880549D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13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03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1"/>
          <p:cNvSpPr txBox="1"/>
          <p:nvPr/>
        </p:nvSpPr>
        <p:spPr>
          <a:xfrm>
            <a:off x="490769" y="183343"/>
            <a:ext cx="880301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10. </a:t>
            </a:r>
            <a:r>
              <a:rPr lang="en-US" sz="2800" b="1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TECHNOLOGY </a:t>
            </a: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</a:t>
            </a:r>
            <a:r>
              <a:rPr lang="en-US" sz="2800" b="1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IEW (ON CLOUD SETUP)</a:t>
            </a:r>
            <a:endParaRPr lang="ms-MY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5" name="Google Shape;125;p121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94;p13">
            <a:extLst>
              <a:ext uri="{FF2B5EF4-FFF2-40B4-BE49-F238E27FC236}">
                <a16:creationId xmlns:a16="http://schemas.microsoft.com/office/drawing/2014/main" id="{07DE4830-23E3-4A60-8F42-B742181EDA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9409" y="1149222"/>
            <a:ext cx="4945380" cy="51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5D05F-F150-4B4F-B0C5-210BEE1A8A07}"/>
              </a:ext>
            </a:extLst>
          </p:cNvPr>
          <p:cNvSpPr txBox="1"/>
          <p:nvPr/>
        </p:nvSpPr>
        <p:spPr bwMode="auto">
          <a:xfrm rot="1243883">
            <a:off x="2446444" y="2590442"/>
            <a:ext cx="72580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CONTOH</a:t>
            </a:r>
          </a:p>
        </p:txBody>
      </p:sp>
    </p:spTree>
    <p:extLst>
      <p:ext uri="{BB962C8B-B14F-4D97-AF65-F5344CB8AC3E}">
        <p14:creationId xmlns:p14="http://schemas.microsoft.com/office/powerpoint/2010/main" val="152372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 txBox="1">
            <a:spLocks/>
          </p:cNvSpPr>
          <p:nvPr/>
        </p:nvSpPr>
        <p:spPr>
          <a:xfrm>
            <a:off x="522059" y="282829"/>
            <a:ext cx="10568762" cy="712381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MY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11. CIRI-CIRI KESELAMATAN ICT</a:t>
            </a:r>
            <a:endParaRPr lang="ms-MY" sz="28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A1BB654-62BD-48BB-83EB-2EBD7329EC60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Calibri"/>
                <a:cs typeface="Calibri"/>
                <a:sym typeface="Calibri"/>
              </a:rPr>
              <a:pPr>
                <a:defRPr/>
              </a:pPr>
              <a:t>15</a:t>
            </a:fld>
            <a:endParaRPr lang="ms-MY">
              <a:solidFill>
                <a:prstClr val="black">
                  <a:tint val="75000"/>
                </a:prstClr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A402850-7F47-425A-8A4C-7FDE77348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03255"/>
              </p:ext>
            </p:extLst>
          </p:nvPr>
        </p:nvGraphicFramePr>
        <p:xfrm>
          <a:off x="732676" y="2223851"/>
          <a:ext cx="10247911" cy="263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20">
                  <a:extLst>
                    <a:ext uri="{9D8B030D-6E8A-4147-A177-3AD203B41FA5}">
                      <a16:colId xmlns:a16="http://schemas.microsoft.com/office/drawing/2014/main" val="2799067553"/>
                    </a:ext>
                  </a:extLst>
                </a:gridCol>
                <a:gridCol w="6454896">
                  <a:extLst>
                    <a:ext uri="{9D8B030D-6E8A-4147-A177-3AD203B41FA5}">
                      <a16:colId xmlns:a16="http://schemas.microsoft.com/office/drawing/2014/main" val="4099851312"/>
                    </a:ext>
                  </a:extLst>
                </a:gridCol>
                <a:gridCol w="3264695">
                  <a:extLst>
                    <a:ext uri="{9D8B030D-6E8A-4147-A177-3AD203B41FA5}">
                      <a16:colId xmlns:a16="http://schemas.microsoft.com/office/drawing/2014/main" val="2314134346"/>
                    </a:ext>
                  </a:extLst>
                </a:gridCol>
              </a:tblGrid>
              <a:tr h="477344"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200" noProof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KETERANGAN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32828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ms-MY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1.</a:t>
                      </a:r>
                      <a:endParaRPr lang="ms-MY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20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33619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ms-MY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2.</a:t>
                      </a:r>
                      <a:endParaRPr lang="ms-MY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endParaRPr lang="ms-MY" sz="1200" i="1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ms-MY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ms-MY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3.</a:t>
                      </a:r>
                      <a:endParaRPr lang="ms-MY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200" i="1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20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39229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ms-MY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ms-MY" sz="120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20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0874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ms-MY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5.</a:t>
                      </a:r>
                      <a:endParaRPr lang="ms-MY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defRPr sz="1800"/>
                      </a:pPr>
                      <a:endParaRPr lang="ms-MY" sz="120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ms-MY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629001"/>
                  </a:ext>
                </a:extLst>
              </a:tr>
            </a:tbl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CD5F5A5B-C3EF-4738-A334-5C436AB50096}"/>
              </a:ext>
            </a:extLst>
          </p:cNvPr>
          <p:cNvSpPr txBox="1">
            <a:spLocks/>
          </p:cNvSpPr>
          <p:nvPr/>
        </p:nvSpPr>
        <p:spPr>
          <a:xfrm>
            <a:off x="510757" y="1065474"/>
            <a:ext cx="11367734" cy="712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SzPct val="90000"/>
              <a:buFont typeface="+mj-lt"/>
              <a:buAutoNum type="arabicPeriod"/>
            </a:pP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Nyatakan </a:t>
            </a:r>
            <a:r>
              <a:rPr lang="ms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ms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CIRI-CIRI KESELAMATAN CLOUD </a:t>
            </a: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digunakan.</a:t>
            </a:r>
          </a:p>
          <a:p>
            <a:pPr marL="342900" indent="-342900" algn="l">
              <a:buSzPct val="90000"/>
              <a:buFont typeface="+mj-lt"/>
              <a:buAutoNum type="arabicPeriod"/>
            </a:pPr>
            <a:endParaRPr lang="ms-MY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SzPct val="90000"/>
              <a:buFont typeface="+mj-lt"/>
              <a:buAutoNum type="arabicPeriod"/>
            </a:pP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Kemukakan rajah arkitektur keselamatan (jika berkaitan) </a:t>
            </a:r>
            <a:endParaRPr lang="en-MY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Pct val="90000"/>
            </a:pPr>
            <a:endParaRPr lang="ms-MY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0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313509" y="93225"/>
            <a:ext cx="6247234" cy="530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12. JADUAL PELAKSANAAN</a:t>
            </a:r>
            <a:endParaRPr lang="ms-MY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10757" y="1065474"/>
            <a:ext cx="11367734" cy="3204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SzPct val="90000"/>
              <a:buFont typeface="+mj-lt"/>
              <a:buAutoNum type="arabicPeriod"/>
            </a:pP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Masukkan jadual pelaksanaan berdasarkan fasa pelaksanaan projek yang meliputi skop kerja terlibat (Sekurang-kurangnya </a:t>
            </a:r>
            <a:r>
              <a:rPr lang="ms-MY" sz="1800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breakdown structure </a:t>
            </a:r>
            <a:r>
              <a:rPr lang="ms-MY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WBS) tahap 2)</a:t>
            </a:r>
          </a:p>
          <a:p>
            <a:pPr marL="342900" indent="-342900" algn="l">
              <a:buSzPct val="90000"/>
              <a:buFont typeface="+mj-lt"/>
              <a:buAutoNum type="arabicPeriod"/>
            </a:pPr>
            <a:endParaRPr lang="ms-MY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SzPct val="90000"/>
              <a:buFont typeface="+mj-lt"/>
              <a:buAutoNum type="arabicPeriod"/>
            </a:pP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Hendaklah letakkan </a:t>
            </a:r>
            <a:r>
              <a:rPr lang="ms-MY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</a:t>
            </a: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jangkaan siap</a:t>
            </a:r>
          </a:p>
          <a:p>
            <a:pPr marL="342900" indent="-342900" algn="l">
              <a:buSzPct val="90000"/>
              <a:buFont typeface="+mj-lt"/>
              <a:buAutoNum type="arabicPeriod"/>
            </a:pPr>
            <a:endParaRPr lang="ms-MY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SzPct val="90000"/>
              <a:buFont typeface="+mj-lt"/>
              <a:buAutoNum type="arabicPeriod"/>
            </a:pP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Merujuk kepada Pekeliling Transformasi Pentadbiran Awam Bilangan 3 Tahun 2018: Panduan Pengurusan Projek ICT Sektor Awam (PPrISA)  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FCDC7EA-0459-4D09-9FE8-E919D880549D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16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67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72892"/>
              </p:ext>
            </p:extLst>
          </p:nvPr>
        </p:nvGraphicFramePr>
        <p:xfrm>
          <a:off x="294236" y="1113698"/>
          <a:ext cx="11675261" cy="4521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7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979">
                  <a:extLst>
                    <a:ext uri="{9D8B030D-6E8A-4147-A177-3AD203B41FA5}">
                      <a16:colId xmlns:a16="http://schemas.microsoft.com/office/drawing/2014/main" val="1167390854"/>
                    </a:ext>
                  </a:extLst>
                </a:gridCol>
                <a:gridCol w="1611979">
                  <a:extLst>
                    <a:ext uri="{9D8B030D-6E8A-4147-A177-3AD203B41FA5}">
                      <a16:colId xmlns:a16="http://schemas.microsoft.com/office/drawing/2014/main" val="3917128869"/>
                    </a:ext>
                  </a:extLst>
                </a:gridCol>
                <a:gridCol w="1611979">
                  <a:extLst>
                    <a:ext uri="{9D8B030D-6E8A-4147-A177-3AD203B41FA5}">
                      <a16:colId xmlns:a16="http://schemas.microsoft.com/office/drawing/2014/main" val="3140868986"/>
                    </a:ext>
                  </a:extLst>
                </a:gridCol>
                <a:gridCol w="1611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061"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4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202X</a:t>
                      </a:r>
                    </a:p>
                    <a:p>
                      <a:pPr algn="ctr"/>
                      <a:r>
                        <a:rPr lang="ms-MY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202X</a:t>
                      </a:r>
                      <a:endParaRPr lang="ms-MY" sz="1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JUMLAH KOS (RM)</a:t>
                      </a:r>
                      <a:endParaRPr lang="ms-MY" sz="1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G-A.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Infrastruktur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(IaaS)</a:t>
                      </a:r>
                      <a:endParaRPr sz="1400" b="1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G-B.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Platform (PaaS)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G-C.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Perisian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(SaaS)</a:t>
                      </a:r>
                      <a:endParaRPr sz="1400" b="1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G-D.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Professional Services</a:t>
                      </a:r>
                      <a:endParaRPr sz="1400" b="1" i="1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Disediakan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oleh Panel CSP dan/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atau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MSP)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G-E.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Managed Services </a:t>
                      </a:r>
                      <a:endParaRPr sz="1400" b="1" i="1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Disediakan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oleh Panel CSP dan/</a:t>
                      </a:r>
                      <a:r>
                        <a:rPr lang="en-US" sz="1400" b="1" dirty="0" err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atau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MSP)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</a:txBody>
                  <a:tcPr marL="91448" marR="9144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400" b="1" i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and Service Tax </a:t>
                      </a:r>
                      <a:r>
                        <a:rPr lang="ms-MY" sz="14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(SST)</a:t>
                      </a:r>
                      <a:endParaRPr lang="ms-MY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24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i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Service Tax </a:t>
                      </a:r>
                      <a:r>
                        <a:rPr lang="ms-MY" sz="14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(DST)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4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ms-MY" sz="14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ms-MY" sz="14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086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Kolaborasi Industri (</a:t>
                      </a:r>
                      <a:r>
                        <a:rPr lang="ms-MY" sz="1400" b="1" u="none" strike="noStrike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ICP) (1%) jika ada</a:t>
                      </a:r>
                      <a:endParaRPr lang="ms-MY" sz="1400" b="1" u="none" strike="noStrike" kern="1200" noProof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5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KESELURUHAN</a:t>
                      </a:r>
                    </a:p>
                  </a:txBody>
                  <a:tcPr marL="91448" marR="9144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X,XXX,XXX.XX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Placeholder 10"/>
          <p:cNvSpPr txBox="1">
            <a:spLocks/>
          </p:cNvSpPr>
          <p:nvPr/>
        </p:nvSpPr>
        <p:spPr>
          <a:xfrm>
            <a:off x="107366" y="65961"/>
            <a:ext cx="12396521" cy="563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13. </a:t>
            </a:r>
            <a:r>
              <a:rPr lang="fi-FI" sz="26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RINGKASAN PERUNTUKAN : (G) </a:t>
            </a:r>
            <a:r>
              <a:rPr lang="en-US" altLang="ko-KR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 PENGKOMPUTERAN  </a:t>
            </a:r>
          </a:p>
          <a:p>
            <a:pPr>
              <a:buFont typeface="Arial" charset="0"/>
              <a:buNone/>
              <a:defRPr/>
            </a:pPr>
            <a:r>
              <a:rPr lang="en-US" altLang="ko-KR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AWAN</a:t>
            </a:r>
            <a:endParaRPr lang="ms-MY" sz="26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2503" y="6099121"/>
            <a:ext cx="5873496" cy="818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tx1"/>
              </a:buClr>
              <a:buSzPct val="100000"/>
            </a:pPr>
            <a:r>
              <a:rPr lang="ms-MY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pPr marL="342900" indent="-342900" algn="l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Pastikan format Ringkasan Peruntukan </a:t>
            </a:r>
            <a:r>
              <a:rPr lang="ms-MY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diubah</a:t>
            </a:r>
          </a:p>
          <a:p>
            <a:pPr marL="342900" indent="-342900" algn="l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Sekiranya TIADA NILAI dalam komponen di atas, hendaklah diletakkan </a:t>
            </a:r>
            <a:r>
              <a:rPr lang="ms-MY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 “0</a:t>
            </a:r>
            <a:r>
              <a:rPr lang="ms-MY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E0B8708-DA7C-A46B-0D40-DFA27ED2BAC6}"/>
              </a:ext>
            </a:extLst>
          </p:cNvPr>
          <p:cNvSpPr txBox="1">
            <a:spLocks/>
          </p:cNvSpPr>
          <p:nvPr/>
        </p:nvSpPr>
        <p:spPr>
          <a:xfrm>
            <a:off x="6039268" y="6268534"/>
            <a:ext cx="5873496" cy="818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algn="l">
              <a:buClr>
                <a:schemeClr val="tx1"/>
              </a:buClr>
              <a:buSzPct val="100000"/>
            </a:pPr>
            <a:r>
              <a:rPr lang="ms-MY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Semua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perkhidmatan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yang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dilanggan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perlu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ada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dinyatakan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dalam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katalog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CFA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semasa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ms-MY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tx1"/>
              </a:buClr>
              <a:buSzPct val="100000"/>
            </a:pPr>
            <a:r>
              <a:rPr lang="ms-MY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Perkhidmatan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yang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ditawarkan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Marketplace CSP (</a:t>
            </a:r>
            <a:r>
              <a:rPr lang="en-US" sz="1000" b="1" i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third party services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adalah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luar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katalog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CFA.</a:t>
            </a:r>
            <a:endParaRPr lang="en-MY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795E17-F710-4FD1-AF3A-9874F2DDBE50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Calibri"/>
                <a:cs typeface="Calibri"/>
                <a:sym typeface="Calibri"/>
              </a:rPr>
              <a:pPr>
                <a:defRPr/>
              </a:pPr>
              <a:t>17</a:t>
            </a:fld>
            <a:endParaRPr lang="ms-MY">
              <a:solidFill>
                <a:prstClr val="black">
                  <a:tint val="75000"/>
                </a:prstClr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668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416619"/>
              </p:ext>
            </p:extLst>
          </p:nvPr>
        </p:nvGraphicFramePr>
        <p:xfrm>
          <a:off x="563525" y="1274551"/>
          <a:ext cx="11249247" cy="44866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435021480"/>
                    </a:ext>
                  </a:extLst>
                </a:gridCol>
                <a:gridCol w="1621022">
                  <a:extLst>
                    <a:ext uri="{9D8B030D-6E8A-4147-A177-3AD203B41FA5}">
                      <a16:colId xmlns:a16="http://schemas.microsoft.com/office/drawing/2014/main" val="3038932013"/>
                    </a:ext>
                  </a:extLst>
                </a:gridCol>
              </a:tblGrid>
              <a:tr h="741041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29"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(G-A)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INFRASTRUKTUR (IaaS)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ms-MY" sz="1100" b="0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(lampiran Katalog CFA – m/s x)</a:t>
                      </a:r>
                    </a:p>
                    <a:p>
                      <a:pPr algn="l" fontAlgn="t"/>
                      <a:endParaRPr lang="ms-MY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1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Perincian perkhidmatan pengkomputeran awan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OS (Linux), Pricing strategy (On-Demand Instances), Storage amount (30 GB), 1 vCPU, 1GB </a:t>
                      </a:r>
                      <a:r>
                        <a:rPr lang="en-US" sz="1100" dirty="0" err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vRAM</a:t>
                      </a:r>
                      <a:endParaRPr lang="en-US" sz="1100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ms-MY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ms-MY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ms-MY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(G-A)</a:t>
                      </a:r>
                      <a:r>
                        <a:rPr lang="en-US" sz="1400" b="1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INFRASTRUKTUR (IaaS)</a:t>
                      </a:r>
                      <a:endParaRPr lang="ms-MY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ms-MY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24388" y="83252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ms-MY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Perincian 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C95E12-0A81-4546-BA8A-1C252C78DBB7}"/>
              </a:ext>
            </a:extLst>
          </p:cNvPr>
          <p:cNvSpPr txBox="1">
            <a:spLocks/>
          </p:cNvSpPr>
          <p:nvPr/>
        </p:nvSpPr>
        <p:spPr>
          <a:xfrm>
            <a:off x="242887" y="200571"/>
            <a:ext cx="10515600" cy="596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13-1. </a:t>
            </a:r>
            <a:r>
              <a:rPr lang="fi-FI" sz="28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MAKLUMAT PERUNTUKAN: (G-A) INFRASTRUKTUR (IaaS)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549" y="5780345"/>
            <a:ext cx="11601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200" b="1" dirty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Masukkan maklumat spesifikasi utama perkakasan</a:t>
            </a:r>
          </a:p>
          <a:p>
            <a:pPr marL="342900" indent="-342900">
              <a:buFontTx/>
              <a:buAutoNum type="arabicPeriod"/>
            </a:pP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Sekiranya perolehan perkakasan bersekali (bundle) dengan perisian dan lesen, dianggap sebagai perolehan perkakasan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Nyatakan penempatan lokasi serta justifikasi/ kegunaan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Nyatakan maklumat m/s di Katalog CFA bagi setiap perkakasan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54226F7-BCAC-410E-A45F-DABC2CAC81F0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Calibri"/>
                <a:cs typeface="Calibri"/>
                <a:sym typeface="Calibri"/>
              </a:rPr>
              <a:pPr>
                <a:defRPr/>
              </a:pPr>
              <a:t>18</a:t>
            </a:fld>
            <a:endParaRPr lang="ms-MY">
              <a:solidFill>
                <a:prstClr val="black">
                  <a:tint val="75000"/>
                </a:prstClr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092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488430"/>
              </p:ext>
            </p:extLst>
          </p:nvPr>
        </p:nvGraphicFramePr>
        <p:xfrm>
          <a:off x="563525" y="1274551"/>
          <a:ext cx="11249247" cy="46542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435021480"/>
                    </a:ext>
                  </a:extLst>
                </a:gridCol>
                <a:gridCol w="1621022">
                  <a:extLst>
                    <a:ext uri="{9D8B030D-6E8A-4147-A177-3AD203B41FA5}">
                      <a16:colId xmlns:a16="http://schemas.microsoft.com/office/drawing/2014/main" val="3038932013"/>
                    </a:ext>
                  </a:extLst>
                </a:gridCol>
              </a:tblGrid>
              <a:tr h="741041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29"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(G-B) PLATFORM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(PaaS)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ms-MY" sz="1100" b="0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(lampiran Katalog CFA – m/s x)</a:t>
                      </a:r>
                    </a:p>
                    <a:p>
                      <a:pPr algn="l" fontAlgn="t"/>
                      <a:endParaRPr lang="ms-MY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1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Perincian perkhidmatan pengkomputeran awan</a:t>
                      </a:r>
                      <a:endParaRPr lang="en-US" sz="1100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dirty="0" err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Cth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lang="en-US" sz="11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Desired Storage Capacity (100 GB per month), Provisioned Throughput ( GB/s per month)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ms-MY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ms-MY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ms-MY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(G-B)</a:t>
                      </a:r>
                      <a:r>
                        <a:rPr lang="en-US" sz="1400" b="1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PLATFORM (PaaS)</a:t>
                      </a:r>
                      <a:endParaRPr lang="ms-MY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ms-MY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24388" y="83252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ms-MY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Perincian 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C95E12-0A81-4546-BA8A-1C252C78DBB7}"/>
              </a:ext>
            </a:extLst>
          </p:cNvPr>
          <p:cNvSpPr txBox="1">
            <a:spLocks/>
          </p:cNvSpPr>
          <p:nvPr/>
        </p:nvSpPr>
        <p:spPr>
          <a:xfrm>
            <a:off x="242887" y="200571"/>
            <a:ext cx="10515600" cy="596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13-2. </a:t>
            </a:r>
            <a:r>
              <a:rPr lang="fi-FI" sz="28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MAKLUMAT PERUNTUKAN: (G-B) PLATFORM (PaaS)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549" y="6002018"/>
            <a:ext cx="11601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200" b="1" dirty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Masukkan maklumat spesifikasi utama platform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Nyatakan penempatan lokasi serta justifikasi/ kegunaan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Nyatakan maklumat m/s di Katalog CFA bagi setiap platform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54226F7-BCAC-410E-A45F-DABC2CAC81F0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Calibri"/>
                <a:cs typeface="Calibri"/>
                <a:sym typeface="Calibri"/>
              </a:rPr>
              <a:pPr>
                <a:defRPr/>
              </a:pPr>
              <a:t>19</a:t>
            </a:fld>
            <a:endParaRPr lang="ms-MY">
              <a:solidFill>
                <a:prstClr val="black">
                  <a:tint val="75000"/>
                </a:prstClr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572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3328" y="1413852"/>
            <a:ext cx="10846870" cy="315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lnSpc>
                <a:spcPct val="90000"/>
              </a:lnSpc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Sekiranya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permohonan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pengkomputeran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awan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sahaja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lengkapkan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 algn="just">
              <a:lnSpc>
                <a:spcPct val="90000"/>
              </a:lnSpc>
              <a:buClr>
                <a:schemeClr val="dk1"/>
              </a:buClr>
              <a:buSzPct val="100000"/>
              <a:buFont typeface="Calibri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90000"/>
              </a:lnSpc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permohonan di mana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pengkomputeran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awan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sebahagian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Templat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Permohonan JTISA.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dinasihatkan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agar item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 </a:t>
            </a:r>
            <a:r>
              <a:rPr lang="en-US" sz="2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biru</a:t>
            </a:r>
            <a:r>
              <a:rPr lang="en-US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ditambah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slide permohonan JTISA.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ms-MY" sz="2400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288757" y="421652"/>
            <a:ext cx="9045101" cy="504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Arial"/>
              </a:rPr>
              <a:t>PANDUAN KEPADA AGENSI</a:t>
            </a:r>
            <a:endParaRPr kumimoji="0" lang="ms-MY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0938964-4962-41C7-94D0-514355B2FEAD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49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39625"/>
              </p:ext>
            </p:extLst>
          </p:nvPr>
        </p:nvGraphicFramePr>
        <p:xfrm>
          <a:off x="563525" y="1274551"/>
          <a:ext cx="11249247" cy="43190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435021480"/>
                    </a:ext>
                  </a:extLst>
                </a:gridCol>
                <a:gridCol w="1621022">
                  <a:extLst>
                    <a:ext uri="{9D8B030D-6E8A-4147-A177-3AD203B41FA5}">
                      <a16:colId xmlns:a16="http://schemas.microsoft.com/office/drawing/2014/main" val="3038932013"/>
                    </a:ext>
                  </a:extLst>
                </a:gridCol>
              </a:tblGrid>
              <a:tr h="741041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29"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(G-C) PERISIAN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(SaaS)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ms-MY" sz="1100" b="0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(lampiran Katalog CFA – m/s x)</a:t>
                      </a:r>
                    </a:p>
                    <a:p>
                      <a:pPr algn="l" fontAlgn="t"/>
                      <a:endParaRPr lang="ms-MY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1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Perincian perkhidmatan pengkomputeran awan</a:t>
                      </a:r>
                      <a:endParaRPr lang="en-US" sz="1100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dirty="0" err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Cth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lang="en-US" sz="11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dirty="0" err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xxxxxxxxxxxxxxxxx</a:t>
                      </a:r>
                      <a:endParaRPr lang="en-US" sz="1100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lampiran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Katalog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CFA – m/s 2)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ms-MY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ms-MY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ms-MY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(G-C)</a:t>
                      </a:r>
                      <a:r>
                        <a:rPr lang="en-US" sz="1400" b="1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PERISIAN (SaaS)</a:t>
                      </a:r>
                      <a:endParaRPr lang="ms-MY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ms-MY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24388" y="83252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ms-MY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Perincian 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C95E12-0A81-4546-BA8A-1C252C78DBB7}"/>
              </a:ext>
            </a:extLst>
          </p:cNvPr>
          <p:cNvSpPr txBox="1">
            <a:spLocks/>
          </p:cNvSpPr>
          <p:nvPr/>
        </p:nvSpPr>
        <p:spPr>
          <a:xfrm>
            <a:off x="242887" y="200571"/>
            <a:ext cx="10515600" cy="596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13-3. </a:t>
            </a:r>
            <a:r>
              <a:rPr lang="fi-FI" sz="28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MAKLUMAT PERUNTUKAN: (G-C) PERISIAN (SaaS)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549" y="5918891"/>
            <a:ext cx="11601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200" b="1" dirty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Masukkan maklumat spesifikasi utama perisian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Nyatakan penempatan lokasi serta justifikasi/ kegunaan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Nyatakan maklumat m/s di Katalog CFA bagi setiap perisian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54226F7-BCAC-410E-A45F-DABC2CAC81F0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Calibri"/>
                <a:cs typeface="Calibri"/>
                <a:sym typeface="Calibri"/>
              </a:rPr>
              <a:pPr>
                <a:defRPr/>
              </a:pPr>
              <a:t>20</a:t>
            </a:fld>
            <a:endParaRPr lang="ms-MY">
              <a:solidFill>
                <a:prstClr val="black">
                  <a:tint val="75000"/>
                </a:prstClr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86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24388" y="83252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ms-MY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Perincian 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C95E12-0A81-4546-BA8A-1C252C78DBB7}"/>
              </a:ext>
            </a:extLst>
          </p:cNvPr>
          <p:cNvSpPr txBox="1">
            <a:spLocks/>
          </p:cNvSpPr>
          <p:nvPr/>
        </p:nvSpPr>
        <p:spPr>
          <a:xfrm>
            <a:off x="242887" y="200571"/>
            <a:ext cx="10515600" cy="596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13-4. </a:t>
            </a:r>
            <a:r>
              <a:rPr lang="fi-FI" sz="28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MAKLUMAT PERUNTUKAN: (G-D) </a:t>
            </a:r>
            <a:r>
              <a:rPr lang="fi-FI" sz="2800" b="1" i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PROFESSIONAL SERVICES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549" y="5835766"/>
            <a:ext cx="11601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200" b="1" dirty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Sekiranya perkhidmatan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berdasarkan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gaji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upah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pekerja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perlu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menggunakan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format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ini</a:t>
            </a: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FontTx/>
              <a:buAutoNum type="arabicPeriod"/>
            </a:pP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Bilangan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hari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bekerja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= 22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hari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sebulan</a:t>
            </a: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FontTx/>
              <a:buAutoNum type="arabicPeriod"/>
            </a:pP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Aktiviti bagi setiap perkhidmatan dikemaskini pada ruangan catatan</a:t>
            </a:r>
            <a:endParaRPr lang="ms-MY" altLang="ms-MY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Nyatakan maklumat m/s di Katalog CFA bagi setiap perkhidmatan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54226F7-BCAC-410E-A45F-DABC2CAC81F0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Calibri"/>
                <a:cs typeface="Calibri"/>
                <a:sym typeface="Calibri"/>
              </a:rPr>
              <a:pPr>
                <a:defRPr/>
              </a:pPr>
              <a:t>21</a:t>
            </a:fld>
            <a:endParaRPr lang="ms-MY">
              <a:solidFill>
                <a:prstClr val="black">
                  <a:tint val="75000"/>
                </a:prstClr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58;p23">
            <a:extLst>
              <a:ext uri="{FF2B5EF4-FFF2-40B4-BE49-F238E27FC236}">
                <a16:creationId xmlns:a16="http://schemas.microsoft.com/office/drawing/2014/main" id="{9920214F-1CE9-43A3-9953-C66431E5D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994086"/>
              </p:ext>
            </p:extLst>
          </p:nvPr>
        </p:nvGraphicFramePr>
        <p:xfrm>
          <a:off x="580719" y="1619537"/>
          <a:ext cx="11415800" cy="3150834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42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8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3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50">
                <a:tc>
                  <a:txBody>
                    <a:bodyPr/>
                    <a:lstStyle/>
                    <a:p>
                      <a:pPr marL="901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BIL.</a:t>
                      </a: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PERKARA</a:t>
                      </a:r>
                      <a:endParaRPr sz="1400" b="1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69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KUANTITI</a:t>
                      </a:r>
                      <a:endParaRPr sz="1400" b="1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69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BIL. HARI</a:t>
                      </a:r>
                      <a:endParaRPr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i="1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MAN-DAY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(Bil.</a:t>
                      </a:r>
                      <a:r>
                        <a:rPr lang="ms-MY" sz="1400" b="1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Orang X Bil. hari)</a:t>
                      </a:r>
                      <a:endParaRPr lang="ms-MY" sz="14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i="1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MAN-DAY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JUMLAH</a:t>
                      </a:r>
                      <a:endParaRPr sz="14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(RM)</a:t>
                      </a: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CATATAN</a:t>
                      </a: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00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(G-D) </a:t>
                      </a:r>
                      <a:r>
                        <a:rPr lang="en-US" sz="14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PROFESSIONAL SERVICES</a:t>
                      </a:r>
                      <a:endParaRPr sz="1400" b="1" i="1" strike="sng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Cth: Professional services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 orang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 hari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ms-MY" sz="1100" b="0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(lampiran Katalog CFA – m/s x)</a:t>
                      </a:r>
                    </a:p>
                    <a:p>
                      <a:pPr algn="l" fontAlgn="t"/>
                      <a:endParaRPr lang="ms-MY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Perincian perkhidmatan kerja/aktiviti utama terlibat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400" i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orang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 hari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400" i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orang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 hari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 orang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 hari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7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marL="0" marR="81643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JUMLAH (G-D)</a:t>
                      </a:r>
                      <a:r>
                        <a:rPr lang="en-US" sz="14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PROFESSIONAL SERVICES</a:t>
                      </a:r>
                      <a:endParaRPr sz="1400" b="1" i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4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354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24388" y="83252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ms-MY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Perincian 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C95E12-0A81-4546-BA8A-1C252C78DBB7}"/>
              </a:ext>
            </a:extLst>
          </p:cNvPr>
          <p:cNvSpPr txBox="1">
            <a:spLocks/>
          </p:cNvSpPr>
          <p:nvPr/>
        </p:nvSpPr>
        <p:spPr>
          <a:xfrm>
            <a:off x="242887" y="200571"/>
            <a:ext cx="10515600" cy="596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13-5. </a:t>
            </a:r>
            <a:r>
              <a:rPr lang="fi-FI" sz="28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MAKLUMAT PERUNTUKAN: (G-E) </a:t>
            </a:r>
            <a:r>
              <a:rPr lang="fi-FI" sz="2800" b="1" i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MANAGED SERVICES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549" y="5835766"/>
            <a:ext cx="11601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200" b="1" dirty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Sekiranya perkhidmatan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berdasarkan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gaji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upah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pekerja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perlu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menggunakan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format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ini</a:t>
            </a: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FontTx/>
              <a:buAutoNum type="arabicPeriod"/>
            </a:pP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Bilangan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hari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bekerja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= 22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hari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sebulan</a:t>
            </a: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FontTx/>
              <a:buAutoNum type="arabicPeriod"/>
            </a:pP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Aktiviti bagi setiap perkhidmatan dikemaskini pada ruangan catatan</a:t>
            </a:r>
            <a:endParaRPr lang="ms-MY" altLang="ms-MY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ms-MY" altLang="ms-MY" sz="1200" dirty="0">
                <a:latin typeface="Arial" panose="020B0604020202020204" pitchFamily="34" charset="0"/>
                <a:cs typeface="Arial" panose="020B0604020202020204" pitchFamily="34" charset="0"/>
              </a:rPr>
              <a:t>Nyatakan maklumat m/s di Katalog CFA bagi setiap perkhidmatan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54226F7-BCAC-410E-A45F-DABC2CAC81F0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Calibri"/>
                <a:cs typeface="Calibri"/>
                <a:sym typeface="Calibri"/>
              </a:rPr>
              <a:pPr>
                <a:defRPr/>
              </a:pPr>
              <a:t>22</a:t>
            </a:fld>
            <a:endParaRPr lang="ms-MY">
              <a:solidFill>
                <a:prstClr val="black">
                  <a:tint val="75000"/>
                </a:prstClr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58;p23">
            <a:extLst>
              <a:ext uri="{FF2B5EF4-FFF2-40B4-BE49-F238E27FC236}">
                <a16:creationId xmlns:a16="http://schemas.microsoft.com/office/drawing/2014/main" id="{9920214F-1CE9-43A3-9953-C66431E5D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276091"/>
              </p:ext>
            </p:extLst>
          </p:nvPr>
        </p:nvGraphicFramePr>
        <p:xfrm>
          <a:off x="580719" y="1619537"/>
          <a:ext cx="11415800" cy="3150834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42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8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3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50">
                <a:tc>
                  <a:txBody>
                    <a:bodyPr/>
                    <a:lstStyle/>
                    <a:p>
                      <a:pPr marL="901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BIL.</a:t>
                      </a: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PERKARA</a:t>
                      </a:r>
                      <a:endParaRPr sz="1400" b="1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69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KUANTITI</a:t>
                      </a: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69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BIL. HARI</a:t>
                      </a:r>
                      <a:endParaRPr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i="1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MAN-DAY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(Bil.</a:t>
                      </a:r>
                      <a:r>
                        <a:rPr lang="ms-MY" sz="1400" b="1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Orang X Bil. hari)</a:t>
                      </a:r>
                      <a:endParaRPr lang="ms-MY" sz="14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i="1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MAN-DAY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JUMLAH</a:t>
                      </a:r>
                      <a:endParaRPr sz="14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(RM)</a:t>
                      </a: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CATATAN</a:t>
                      </a: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00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(G-E) </a:t>
                      </a:r>
                      <a:r>
                        <a:rPr lang="en-US" sz="14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MANAGED SERVICES</a:t>
                      </a:r>
                      <a:endParaRPr sz="1400" b="1" i="1" strike="sng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Cth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Khidmat Sokongan</a:t>
                      </a:r>
                      <a:endParaRPr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 orang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 hari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ms-MY" sz="1100" b="0" i="0" u="none" strike="noStrike" noProof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(lampiran Katalog CFA – m/s x)</a:t>
                      </a:r>
                    </a:p>
                    <a:p>
                      <a:pPr algn="l" fontAlgn="t"/>
                      <a:endParaRPr lang="ms-MY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Perincian perkhidmatan kerja/aktiviti utama terlibat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400" i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orang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 hari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400" i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orang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 hari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 orang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 hari</a:t>
                      </a:r>
                      <a:endParaRPr sz="14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XXX.XX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7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marL="0" marR="81643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JUMLAH (G-E)</a:t>
                      </a:r>
                      <a:r>
                        <a:rPr lang="en-US" sz="14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MANAGED SERVICES</a:t>
                      </a:r>
                      <a:endParaRPr sz="1400" b="1" i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XXX,XXX.XX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4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19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bb75d447b_1_1"/>
          <p:cNvSpPr txBox="1">
            <a:spLocks noGrp="1"/>
          </p:cNvSpPr>
          <p:nvPr>
            <p:ph type="subTitle" idx="4294967295"/>
          </p:nvPr>
        </p:nvSpPr>
        <p:spPr>
          <a:xfrm>
            <a:off x="0" y="1779588"/>
            <a:ext cx="11582400" cy="3325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ms-MY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Ahli Mesyuarat dimohon untuk mempertimbang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ms-MY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dan meluluskan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ms-MY" sz="28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(Nama Projek)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E687006-22AB-49C5-86A7-9534BCDF6B6B}"/>
              </a:ext>
            </a:extLst>
          </p:cNvPr>
          <p:cNvSpPr txBox="1">
            <a:spLocks/>
          </p:cNvSpPr>
          <p:nvPr/>
        </p:nvSpPr>
        <p:spPr>
          <a:xfrm>
            <a:off x="288757" y="421652"/>
            <a:ext cx="9045101" cy="504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Arial"/>
              </a:rPr>
              <a:t>14. SYOR</a:t>
            </a:r>
            <a:endParaRPr kumimoji="0" lang="ms-MY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6137CBA-131A-4A9F-A0D7-2BB029B8FBEC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18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3" name="Text Placeholder 10"/>
          <p:cNvSpPr txBox="1">
            <a:spLocks/>
          </p:cNvSpPr>
          <p:nvPr/>
        </p:nvSpPr>
        <p:spPr bwMode="auto">
          <a:xfrm>
            <a:off x="1524000" y="256527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ms-MY" sz="4000" b="1" dirty="0">
                <a:latin typeface="Arial" panose="020B0604020202020204" pitchFamily="34" charset="0"/>
              </a:rPr>
              <a:t>TERIMA KASIH</a:t>
            </a:r>
            <a:endParaRPr lang="ms-MY" altLang="ms-MY" sz="4000" b="1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9B54467-4977-4A36-A2E5-14053B44F2BA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78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3" name="Text Placeholder 10"/>
          <p:cNvSpPr txBox="1">
            <a:spLocks/>
          </p:cNvSpPr>
          <p:nvPr/>
        </p:nvSpPr>
        <p:spPr bwMode="auto">
          <a:xfrm>
            <a:off x="1524000" y="256527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ms-MY" sz="4000" b="1" dirty="0">
                <a:latin typeface="Arial" panose="020B0604020202020204" pitchFamily="34" charset="0"/>
              </a:rPr>
              <a:t>MAKLUMAT SOKONGAN</a:t>
            </a:r>
            <a:endParaRPr lang="ms-MY" altLang="ms-MY" sz="4000" b="1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7D142-CDED-4BF8-8BC3-E738F8EA63B3}"/>
              </a:ext>
            </a:extLst>
          </p:cNvPr>
          <p:cNvSpPr txBox="1"/>
          <p:nvPr/>
        </p:nvSpPr>
        <p:spPr>
          <a:xfrm>
            <a:off x="794327" y="5052291"/>
            <a:ext cx="38795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Rujuk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Senarai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Semak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Sokongan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EE37B0C-1E2C-4796-900A-C1ADCE8C82A4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25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34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EE37B0C-1E2C-4796-900A-C1ADCE8C82A4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26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Google Shape;285;p25">
            <a:extLst>
              <a:ext uri="{FF2B5EF4-FFF2-40B4-BE49-F238E27FC236}">
                <a16:creationId xmlns:a16="http://schemas.microsoft.com/office/drawing/2014/main" id="{529ED09D-8BA9-4ECC-B4F7-A0AF8189F90A}"/>
              </a:ext>
            </a:extLst>
          </p:cNvPr>
          <p:cNvSpPr txBox="1"/>
          <p:nvPr/>
        </p:nvSpPr>
        <p:spPr>
          <a:xfrm>
            <a:off x="0" y="85061"/>
            <a:ext cx="12204000" cy="432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621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LAMPIRAN 1 : KELULUSAN JPICT</a:t>
            </a:r>
            <a:endParaRPr dirty="0"/>
          </a:p>
        </p:txBody>
      </p:sp>
      <p:pic>
        <p:nvPicPr>
          <p:cNvPr id="7" name="Google Shape;286;p25">
            <a:hlinkClick r:id="rId3" action="ppaction://hlinksldjump"/>
            <a:extLst>
              <a:ext uri="{FF2B5EF4-FFF2-40B4-BE49-F238E27FC236}">
                <a16:creationId xmlns:a16="http://schemas.microsoft.com/office/drawing/2014/main" id="{7EA86047-AFB5-4BC8-A424-A47B54BA32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24722" y="85061"/>
            <a:ext cx="422375" cy="39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88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EE37B0C-1E2C-4796-900A-C1ADCE8C82A4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27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Google Shape;292;p26">
            <a:extLst>
              <a:ext uri="{FF2B5EF4-FFF2-40B4-BE49-F238E27FC236}">
                <a16:creationId xmlns:a16="http://schemas.microsoft.com/office/drawing/2014/main" id="{29C8ED8D-3903-4F3F-B224-DCBBDC2E9AB3}"/>
              </a:ext>
            </a:extLst>
          </p:cNvPr>
          <p:cNvSpPr txBox="1"/>
          <p:nvPr/>
        </p:nvSpPr>
        <p:spPr>
          <a:xfrm>
            <a:off x="0" y="69112"/>
            <a:ext cx="12203999" cy="432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621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LAMPIRAN 2 : KAJIAN PASARAN - AWS </a:t>
            </a:r>
            <a:endParaRPr dirty="0"/>
          </a:p>
        </p:txBody>
      </p:sp>
      <p:sp>
        <p:nvSpPr>
          <p:cNvPr id="16" name="Google Shape;293;p26">
            <a:extLst>
              <a:ext uri="{FF2B5EF4-FFF2-40B4-BE49-F238E27FC236}">
                <a16:creationId xmlns:a16="http://schemas.microsoft.com/office/drawing/2014/main" id="{C7C8BCF1-EDB7-4A60-922E-5D31D4E8FC3E}"/>
              </a:ext>
            </a:extLst>
          </p:cNvPr>
          <p:cNvSpPr txBox="1"/>
          <p:nvPr/>
        </p:nvSpPr>
        <p:spPr>
          <a:xfrm>
            <a:off x="189356" y="630218"/>
            <a:ext cx="42963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Radmik</a:t>
            </a:r>
            <a:r>
              <a:rPr lang="en-US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Solutions </a:t>
            </a:r>
            <a:r>
              <a:rPr lang="en-US" sz="1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Sdn</a:t>
            </a:r>
            <a:r>
              <a:rPr lang="en-US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Bhd. (Quotation)</a:t>
            </a: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294;p26">
            <a:hlinkClick r:id="rId3" action="ppaction://hlinksldjump"/>
            <a:extLst>
              <a:ext uri="{FF2B5EF4-FFF2-40B4-BE49-F238E27FC236}">
                <a16:creationId xmlns:a16="http://schemas.microsoft.com/office/drawing/2014/main" id="{8A2A5E5D-E138-47ED-BA90-CA5F267B6E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24722" y="69112"/>
            <a:ext cx="42237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95;p26">
            <a:hlinkClick r:id="rId5" action="ppaction://hlinksldjump"/>
            <a:extLst>
              <a:ext uri="{FF2B5EF4-FFF2-40B4-BE49-F238E27FC236}">
                <a16:creationId xmlns:a16="http://schemas.microsoft.com/office/drawing/2014/main" id="{10FD2E2F-BCA7-4E2D-9016-F19D8C257B0D}"/>
              </a:ext>
            </a:extLst>
          </p:cNvPr>
          <p:cNvSpPr/>
          <p:nvPr/>
        </p:nvSpPr>
        <p:spPr>
          <a:xfrm>
            <a:off x="1195198" y="6389700"/>
            <a:ext cx="1005840" cy="468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4472C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96;p26">
            <a:hlinkClick r:id="rId6" action="ppaction://hlinksldjump"/>
            <a:extLst>
              <a:ext uri="{FF2B5EF4-FFF2-40B4-BE49-F238E27FC236}">
                <a16:creationId xmlns:a16="http://schemas.microsoft.com/office/drawing/2014/main" id="{2983354A-0E6F-4157-92B7-BE5C9569FB4D}"/>
              </a:ext>
            </a:extLst>
          </p:cNvPr>
          <p:cNvSpPr/>
          <p:nvPr/>
        </p:nvSpPr>
        <p:spPr>
          <a:xfrm>
            <a:off x="189358" y="6389700"/>
            <a:ext cx="1005840" cy="468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AWS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97;p26">
            <a:hlinkClick r:id="rId7" action="ppaction://hlinksldjump"/>
            <a:extLst>
              <a:ext uri="{FF2B5EF4-FFF2-40B4-BE49-F238E27FC236}">
                <a16:creationId xmlns:a16="http://schemas.microsoft.com/office/drawing/2014/main" id="{A5D36022-5A04-4080-BE6A-2C135974525C}"/>
              </a:ext>
            </a:extLst>
          </p:cNvPr>
          <p:cNvSpPr/>
          <p:nvPr/>
        </p:nvSpPr>
        <p:spPr>
          <a:xfrm>
            <a:off x="2201038" y="6389700"/>
            <a:ext cx="1005840" cy="468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4472C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98;p26">
            <a:hlinkClick r:id="rId8" action="ppaction://hlinksldjump"/>
            <a:extLst>
              <a:ext uri="{FF2B5EF4-FFF2-40B4-BE49-F238E27FC236}">
                <a16:creationId xmlns:a16="http://schemas.microsoft.com/office/drawing/2014/main" id="{9C321DB2-B301-49DE-93B2-6C12CFE1FA21}"/>
              </a:ext>
            </a:extLst>
          </p:cNvPr>
          <p:cNvSpPr/>
          <p:nvPr/>
        </p:nvSpPr>
        <p:spPr>
          <a:xfrm>
            <a:off x="3206878" y="6389700"/>
            <a:ext cx="1005840" cy="468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4472C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99;p26">
            <a:extLst>
              <a:ext uri="{FF2B5EF4-FFF2-40B4-BE49-F238E27FC236}">
                <a16:creationId xmlns:a16="http://schemas.microsoft.com/office/drawing/2014/main" id="{2CEC939C-7DB8-41CD-86A7-FF62868A54B9}"/>
              </a:ext>
            </a:extLst>
          </p:cNvPr>
          <p:cNvSpPr txBox="1"/>
          <p:nvPr/>
        </p:nvSpPr>
        <p:spPr>
          <a:xfrm>
            <a:off x="229076" y="1166386"/>
            <a:ext cx="23784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Emel Kajian Pasaran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00;p26">
            <a:extLst>
              <a:ext uri="{FF2B5EF4-FFF2-40B4-BE49-F238E27FC236}">
                <a16:creationId xmlns:a16="http://schemas.microsoft.com/office/drawing/2014/main" id="{0F2B7ABD-98D5-4F0A-B0D5-31A1B5974745}"/>
              </a:ext>
            </a:extLst>
          </p:cNvPr>
          <p:cNvSpPr txBox="1"/>
          <p:nvPr/>
        </p:nvSpPr>
        <p:spPr>
          <a:xfrm>
            <a:off x="7205633" y="1164676"/>
            <a:ext cx="23784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Quotation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638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EE37B0C-1E2C-4796-900A-C1ADCE8C82A4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28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Google Shape;306;p27">
            <a:extLst>
              <a:ext uri="{FF2B5EF4-FFF2-40B4-BE49-F238E27FC236}">
                <a16:creationId xmlns:a16="http://schemas.microsoft.com/office/drawing/2014/main" id="{F916121C-539D-49A7-B8F1-E04E9AE08799}"/>
              </a:ext>
            </a:extLst>
          </p:cNvPr>
          <p:cNvSpPr txBox="1"/>
          <p:nvPr/>
        </p:nvSpPr>
        <p:spPr>
          <a:xfrm>
            <a:off x="0" y="69111"/>
            <a:ext cx="12204000" cy="432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621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LAMPIRAN 2 : KAJIAN PASARAN - MICROSOFT  </a:t>
            </a:r>
            <a:endParaRPr dirty="0"/>
          </a:p>
        </p:txBody>
      </p:sp>
      <p:sp>
        <p:nvSpPr>
          <p:cNvPr id="6" name="Google Shape;307;p27">
            <a:extLst>
              <a:ext uri="{FF2B5EF4-FFF2-40B4-BE49-F238E27FC236}">
                <a16:creationId xmlns:a16="http://schemas.microsoft.com/office/drawing/2014/main" id="{26F0880B-E84F-455F-88E7-A7F340E55A0A}"/>
              </a:ext>
            </a:extLst>
          </p:cNvPr>
          <p:cNvSpPr txBox="1"/>
          <p:nvPr/>
        </p:nvSpPr>
        <p:spPr>
          <a:xfrm>
            <a:off x="194673" y="630218"/>
            <a:ext cx="488738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Enfrasys</a:t>
            </a:r>
            <a:r>
              <a:rPr lang="en-US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Solutions </a:t>
            </a:r>
            <a:r>
              <a:rPr lang="en-US" sz="1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Sdn</a:t>
            </a:r>
            <a:r>
              <a:rPr lang="en-US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Bhd. (Quotation) </a:t>
            </a: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308;p27">
            <a:hlinkClick r:id="rId3" action="ppaction://hlinksldjump"/>
            <a:extLst>
              <a:ext uri="{FF2B5EF4-FFF2-40B4-BE49-F238E27FC236}">
                <a16:creationId xmlns:a16="http://schemas.microsoft.com/office/drawing/2014/main" id="{0A6903CF-60DE-4CEF-A074-349FCC0175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24722" y="69111"/>
            <a:ext cx="42237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09;p27">
            <a:hlinkClick r:id="rId5" action="ppaction://hlinksldjump"/>
            <a:extLst>
              <a:ext uri="{FF2B5EF4-FFF2-40B4-BE49-F238E27FC236}">
                <a16:creationId xmlns:a16="http://schemas.microsoft.com/office/drawing/2014/main" id="{3193D8FC-A7EA-450D-9A81-B571D5B69DA1}"/>
              </a:ext>
            </a:extLst>
          </p:cNvPr>
          <p:cNvSpPr/>
          <p:nvPr/>
        </p:nvSpPr>
        <p:spPr>
          <a:xfrm>
            <a:off x="1184564" y="6389700"/>
            <a:ext cx="1005840" cy="468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10;p27">
            <a:hlinkClick r:id="rId6" action="ppaction://hlinksldjump"/>
            <a:extLst>
              <a:ext uri="{FF2B5EF4-FFF2-40B4-BE49-F238E27FC236}">
                <a16:creationId xmlns:a16="http://schemas.microsoft.com/office/drawing/2014/main" id="{838CC23B-155A-43DE-AF7B-D77809E5B2C9}"/>
              </a:ext>
            </a:extLst>
          </p:cNvPr>
          <p:cNvSpPr/>
          <p:nvPr/>
        </p:nvSpPr>
        <p:spPr>
          <a:xfrm>
            <a:off x="178724" y="6389700"/>
            <a:ext cx="1005840" cy="468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4472C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AWS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11;p27">
            <a:hlinkClick r:id="rId7" action="ppaction://hlinksldjump"/>
            <a:extLst>
              <a:ext uri="{FF2B5EF4-FFF2-40B4-BE49-F238E27FC236}">
                <a16:creationId xmlns:a16="http://schemas.microsoft.com/office/drawing/2014/main" id="{01B97689-294E-42C2-B43E-0ACDA96E5FFF}"/>
              </a:ext>
            </a:extLst>
          </p:cNvPr>
          <p:cNvSpPr/>
          <p:nvPr/>
        </p:nvSpPr>
        <p:spPr>
          <a:xfrm>
            <a:off x="2190404" y="6389700"/>
            <a:ext cx="1005840" cy="468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4472C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12;p27">
            <a:hlinkClick r:id="rId8" action="ppaction://hlinksldjump"/>
            <a:extLst>
              <a:ext uri="{FF2B5EF4-FFF2-40B4-BE49-F238E27FC236}">
                <a16:creationId xmlns:a16="http://schemas.microsoft.com/office/drawing/2014/main" id="{E3DEB738-DE86-4355-847C-4E82DC4D9DE5}"/>
              </a:ext>
            </a:extLst>
          </p:cNvPr>
          <p:cNvSpPr/>
          <p:nvPr/>
        </p:nvSpPr>
        <p:spPr>
          <a:xfrm>
            <a:off x="3196244" y="6389700"/>
            <a:ext cx="1005840" cy="468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4472C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13;p27">
            <a:extLst>
              <a:ext uri="{FF2B5EF4-FFF2-40B4-BE49-F238E27FC236}">
                <a16:creationId xmlns:a16="http://schemas.microsoft.com/office/drawing/2014/main" id="{BB71ED71-D37E-485F-9451-BC0F88B0644F}"/>
              </a:ext>
            </a:extLst>
          </p:cNvPr>
          <p:cNvSpPr txBox="1"/>
          <p:nvPr/>
        </p:nvSpPr>
        <p:spPr>
          <a:xfrm>
            <a:off x="6678310" y="2473839"/>
            <a:ext cx="24107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TIADA MAKLUM BALAS</a:t>
            </a:r>
            <a:endParaRPr/>
          </a:p>
        </p:txBody>
      </p:sp>
      <p:sp>
        <p:nvSpPr>
          <p:cNvPr id="13" name="Google Shape;314;p27">
            <a:extLst>
              <a:ext uri="{FF2B5EF4-FFF2-40B4-BE49-F238E27FC236}">
                <a16:creationId xmlns:a16="http://schemas.microsoft.com/office/drawing/2014/main" id="{A9F7F4E3-7BB2-4085-83E2-0CE26004D1ED}"/>
              </a:ext>
            </a:extLst>
          </p:cNvPr>
          <p:cNvSpPr txBox="1"/>
          <p:nvPr/>
        </p:nvSpPr>
        <p:spPr>
          <a:xfrm>
            <a:off x="234393" y="1166386"/>
            <a:ext cx="23784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Emel Kajian Pasaran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15;p27">
            <a:extLst>
              <a:ext uri="{FF2B5EF4-FFF2-40B4-BE49-F238E27FC236}">
                <a16:creationId xmlns:a16="http://schemas.microsoft.com/office/drawing/2014/main" id="{06EE69E2-2E59-415B-9132-ED5DF0B904F3}"/>
              </a:ext>
            </a:extLst>
          </p:cNvPr>
          <p:cNvSpPr txBox="1"/>
          <p:nvPr/>
        </p:nvSpPr>
        <p:spPr>
          <a:xfrm>
            <a:off x="7205633" y="1164676"/>
            <a:ext cx="23784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Quotation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591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EE37B0C-1E2C-4796-900A-C1ADCE8C82A4}"/>
              </a:ext>
            </a:extLst>
          </p:cNvPr>
          <p:cNvSpPr txBox="1">
            <a:spLocks/>
          </p:cNvSpPr>
          <p:nvPr/>
        </p:nvSpPr>
        <p:spPr>
          <a:xfrm>
            <a:off x="9460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29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Google Shape;321;p28">
            <a:extLst>
              <a:ext uri="{FF2B5EF4-FFF2-40B4-BE49-F238E27FC236}">
                <a16:creationId xmlns:a16="http://schemas.microsoft.com/office/drawing/2014/main" id="{2E4E7166-260F-4E8A-B683-09BB04A1DCDE}"/>
              </a:ext>
            </a:extLst>
          </p:cNvPr>
          <p:cNvSpPr txBox="1"/>
          <p:nvPr/>
        </p:nvSpPr>
        <p:spPr>
          <a:xfrm>
            <a:off x="0" y="85059"/>
            <a:ext cx="12204000" cy="432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621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LAMPIRAN 2 : KAJIAN PASARAN – GOOGLE </a:t>
            </a:r>
            <a:endParaRPr dirty="0"/>
          </a:p>
        </p:txBody>
      </p:sp>
      <p:sp>
        <p:nvSpPr>
          <p:cNvPr id="6" name="Google Shape;322;p28">
            <a:extLst>
              <a:ext uri="{FF2B5EF4-FFF2-40B4-BE49-F238E27FC236}">
                <a16:creationId xmlns:a16="http://schemas.microsoft.com/office/drawing/2014/main" id="{FBE2F9D9-AFBF-491C-9959-66A82B528272}"/>
              </a:ext>
            </a:extLst>
          </p:cNvPr>
          <p:cNvSpPr txBox="1"/>
          <p:nvPr/>
        </p:nvSpPr>
        <p:spPr>
          <a:xfrm>
            <a:off x="189091" y="630218"/>
            <a:ext cx="4607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Awantec</a:t>
            </a:r>
            <a:r>
              <a:rPr lang="en-US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Systems </a:t>
            </a:r>
            <a:r>
              <a:rPr lang="en-US" sz="1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Sdn</a:t>
            </a:r>
            <a:r>
              <a:rPr lang="en-US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Bhd. (Quotation)</a:t>
            </a: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323;p28">
            <a:hlinkClick r:id="rId3" action="ppaction://hlinksldjump"/>
            <a:extLst>
              <a:ext uri="{FF2B5EF4-FFF2-40B4-BE49-F238E27FC236}">
                <a16:creationId xmlns:a16="http://schemas.microsoft.com/office/drawing/2014/main" id="{D7A39DCB-D8AF-4BA2-814D-236E04A17D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24722" y="85059"/>
            <a:ext cx="422375" cy="393600"/>
          </a:xfrm>
          <a:prstGeom prst="rect">
            <a:avLst/>
          </a:prstGeom>
          <a:noFill/>
          <a:ln w="9525" cap="flat" cmpd="sng">
            <a:solidFill>
              <a:srgbClr val="3EA18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Google Shape;324;p28">
            <a:hlinkClick r:id="rId5" action="ppaction://hlinksldjump"/>
            <a:extLst>
              <a:ext uri="{FF2B5EF4-FFF2-40B4-BE49-F238E27FC236}">
                <a16:creationId xmlns:a16="http://schemas.microsoft.com/office/drawing/2014/main" id="{F658A34D-7D75-40DF-825C-F44F33574255}"/>
              </a:ext>
            </a:extLst>
          </p:cNvPr>
          <p:cNvSpPr/>
          <p:nvPr/>
        </p:nvSpPr>
        <p:spPr>
          <a:xfrm>
            <a:off x="1232410" y="6389700"/>
            <a:ext cx="1005840" cy="468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4472C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25;p28">
            <a:hlinkClick r:id="rId6" action="ppaction://hlinksldjump"/>
            <a:extLst>
              <a:ext uri="{FF2B5EF4-FFF2-40B4-BE49-F238E27FC236}">
                <a16:creationId xmlns:a16="http://schemas.microsoft.com/office/drawing/2014/main" id="{913FADC8-9E98-460E-8F7E-B310955C5D2C}"/>
              </a:ext>
            </a:extLst>
          </p:cNvPr>
          <p:cNvSpPr/>
          <p:nvPr/>
        </p:nvSpPr>
        <p:spPr>
          <a:xfrm>
            <a:off x="226570" y="6389700"/>
            <a:ext cx="1005840" cy="468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4472C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AWS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26;p28">
            <a:hlinkClick r:id="rId7" action="ppaction://hlinksldjump"/>
            <a:extLst>
              <a:ext uri="{FF2B5EF4-FFF2-40B4-BE49-F238E27FC236}">
                <a16:creationId xmlns:a16="http://schemas.microsoft.com/office/drawing/2014/main" id="{BA1522B1-96FF-4106-B835-37E9FF61C4F4}"/>
              </a:ext>
            </a:extLst>
          </p:cNvPr>
          <p:cNvSpPr/>
          <p:nvPr/>
        </p:nvSpPr>
        <p:spPr>
          <a:xfrm>
            <a:off x="2238250" y="6389700"/>
            <a:ext cx="1005840" cy="468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27;p28">
            <a:hlinkClick r:id="rId8" action="ppaction://hlinksldjump"/>
            <a:extLst>
              <a:ext uri="{FF2B5EF4-FFF2-40B4-BE49-F238E27FC236}">
                <a16:creationId xmlns:a16="http://schemas.microsoft.com/office/drawing/2014/main" id="{90AAAED8-48A7-4959-A694-3D42A4B17DFE}"/>
              </a:ext>
            </a:extLst>
          </p:cNvPr>
          <p:cNvSpPr/>
          <p:nvPr/>
        </p:nvSpPr>
        <p:spPr>
          <a:xfrm>
            <a:off x="3244090" y="6389700"/>
            <a:ext cx="1005840" cy="468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4472C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28;p28">
            <a:extLst>
              <a:ext uri="{FF2B5EF4-FFF2-40B4-BE49-F238E27FC236}">
                <a16:creationId xmlns:a16="http://schemas.microsoft.com/office/drawing/2014/main" id="{D6A21727-8968-40E3-81F0-3B202CC85223}"/>
              </a:ext>
            </a:extLst>
          </p:cNvPr>
          <p:cNvSpPr txBox="1"/>
          <p:nvPr/>
        </p:nvSpPr>
        <p:spPr>
          <a:xfrm>
            <a:off x="223759" y="1166386"/>
            <a:ext cx="23784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Emel Kajian Pasaran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29;p28">
            <a:extLst>
              <a:ext uri="{FF2B5EF4-FFF2-40B4-BE49-F238E27FC236}">
                <a16:creationId xmlns:a16="http://schemas.microsoft.com/office/drawing/2014/main" id="{9EF372C6-FFA3-410C-AD06-4FEBFA447707}"/>
              </a:ext>
            </a:extLst>
          </p:cNvPr>
          <p:cNvSpPr txBox="1"/>
          <p:nvPr/>
        </p:nvSpPr>
        <p:spPr>
          <a:xfrm>
            <a:off x="7205633" y="1164676"/>
            <a:ext cx="23784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Quotation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90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3328" y="2127906"/>
            <a:ext cx="108468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ms-MY" sz="28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Memohon Pertimbangan dan Kelulusan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ms-MY" sz="28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Mesyuarat Jawatankuasa Pemandu ICT (JPICT) Mengenai Cadangan </a:t>
            </a:r>
            <a:r>
              <a:rPr kumimoji="0" lang="ms-MY" sz="2800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(Nama Projek 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288757" y="421652"/>
            <a:ext cx="9045101" cy="504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Arial"/>
              </a:rPr>
              <a:t>2. TUJUAN PEMBENTANGAN</a:t>
            </a:r>
            <a:endParaRPr kumimoji="0" lang="ms-MY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0938964-4962-41C7-94D0-514355B2FEAD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01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EE37B0C-1E2C-4796-900A-C1ADCE8C82A4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30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Google Shape;335;p29">
            <a:extLst>
              <a:ext uri="{FF2B5EF4-FFF2-40B4-BE49-F238E27FC236}">
                <a16:creationId xmlns:a16="http://schemas.microsoft.com/office/drawing/2014/main" id="{807C4230-2C3D-425E-9F6F-73FE0431DEE2}"/>
              </a:ext>
            </a:extLst>
          </p:cNvPr>
          <p:cNvSpPr txBox="1"/>
          <p:nvPr/>
        </p:nvSpPr>
        <p:spPr>
          <a:xfrm>
            <a:off x="0" y="79746"/>
            <a:ext cx="12204000" cy="432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621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LAMPIRAN 2 : KAJIAN PASARAN - TM </a:t>
            </a:r>
            <a:endParaRPr dirty="0"/>
          </a:p>
        </p:txBody>
      </p:sp>
      <p:sp>
        <p:nvSpPr>
          <p:cNvPr id="4" name="Google Shape;336;p29">
            <a:extLst>
              <a:ext uri="{FF2B5EF4-FFF2-40B4-BE49-F238E27FC236}">
                <a16:creationId xmlns:a16="http://schemas.microsoft.com/office/drawing/2014/main" id="{9E5BE591-A59B-4E8D-B59E-B5EA79713484}"/>
              </a:ext>
            </a:extLst>
          </p:cNvPr>
          <p:cNvSpPr txBox="1"/>
          <p:nvPr/>
        </p:nvSpPr>
        <p:spPr>
          <a:xfrm>
            <a:off x="189358" y="630218"/>
            <a:ext cx="39080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Connect </a:t>
            </a:r>
            <a:r>
              <a:rPr lang="en-US" sz="1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Sdn</a:t>
            </a:r>
            <a:r>
              <a:rPr lang="en-US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Bhd. (Quotation)</a:t>
            </a: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337;p29">
            <a:hlinkClick r:id="rId3" action="ppaction://hlinksldjump"/>
            <a:extLst>
              <a:ext uri="{FF2B5EF4-FFF2-40B4-BE49-F238E27FC236}">
                <a16:creationId xmlns:a16="http://schemas.microsoft.com/office/drawing/2014/main" id="{59F6B73E-6954-4420-B051-F5C12FA2FB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24722" y="79746"/>
            <a:ext cx="42237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38;p29">
            <a:hlinkClick r:id="rId5" action="ppaction://hlinksldjump"/>
            <a:extLst>
              <a:ext uri="{FF2B5EF4-FFF2-40B4-BE49-F238E27FC236}">
                <a16:creationId xmlns:a16="http://schemas.microsoft.com/office/drawing/2014/main" id="{ACBA6181-2E6A-4F60-BACA-5EBEBE4F2457}"/>
              </a:ext>
            </a:extLst>
          </p:cNvPr>
          <p:cNvSpPr/>
          <p:nvPr/>
        </p:nvSpPr>
        <p:spPr>
          <a:xfrm>
            <a:off x="1195198" y="6389700"/>
            <a:ext cx="1005840" cy="468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4472C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39;p29">
            <a:hlinkClick r:id="rId6" action="ppaction://hlinksldjump"/>
            <a:extLst>
              <a:ext uri="{FF2B5EF4-FFF2-40B4-BE49-F238E27FC236}">
                <a16:creationId xmlns:a16="http://schemas.microsoft.com/office/drawing/2014/main" id="{9CF585F8-69A1-4D69-A142-6EDC0644100B}"/>
              </a:ext>
            </a:extLst>
          </p:cNvPr>
          <p:cNvSpPr/>
          <p:nvPr/>
        </p:nvSpPr>
        <p:spPr>
          <a:xfrm>
            <a:off x="189358" y="6389700"/>
            <a:ext cx="1005840" cy="468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4472C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AWS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40;p29">
            <a:hlinkClick r:id="rId7" action="ppaction://hlinksldjump"/>
            <a:extLst>
              <a:ext uri="{FF2B5EF4-FFF2-40B4-BE49-F238E27FC236}">
                <a16:creationId xmlns:a16="http://schemas.microsoft.com/office/drawing/2014/main" id="{0279DF26-73E4-4990-8F78-DE6C32064CDB}"/>
              </a:ext>
            </a:extLst>
          </p:cNvPr>
          <p:cNvSpPr/>
          <p:nvPr/>
        </p:nvSpPr>
        <p:spPr>
          <a:xfrm>
            <a:off x="2201038" y="6389700"/>
            <a:ext cx="1005840" cy="468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4472C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41;p29">
            <a:hlinkClick r:id="rId8" action="ppaction://hlinksldjump"/>
            <a:extLst>
              <a:ext uri="{FF2B5EF4-FFF2-40B4-BE49-F238E27FC236}">
                <a16:creationId xmlns:a16="http://schemas.microsoft.com/office/drawing/2014/main" id="{99B70CDE-1AC0-4A29-BF10-B0478CD2938B}"/>
              </a:ext>
            </a:extLst>
          </p:cNvPr>
          <p:cNvSpPr/>
          <p:nvPr/>
        </p:nvSpPr>
        <p:spPr>
          <a:xfrm>
            <a:off x="3206878" y="6389700"/>
            <a:ext cx="1005840" cy="468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2;p29">
            <a:extLst>
              <a:ext uri="{FF2B5EF4-FFF2-40B4-BE49-F238E27FC236}">
                <a16:creationId xmlns:a16="http://schemas.microsoft.com/office/drawing/2014/main" id="{87023ADB-F441-44D8-8946-92226CF36658}"/>
              </a:ext>
            </a:extLst>
          </p:cNvPr>
          <p:cNvSpPr txBox="1"/>
          <p:nvPr/>
        </p:nvSpPr>
        <p:spPr>
          <a:xfrm>
            <a:off x="229078" y="1166386"/>
            <a:ext cx="23784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Emel Kajian Pasaran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43;p29">
            <a:extLst>
              <a:ext uri="{FF2B5EF4-FFF2-40B4-BE49-F238E27FC236}">
                <a16:creationId xmlns:a16="http://schemas.microsoft.com/office/drawing/2014/main" id="{6AB663C2-3CF1-4873-9731-E029E12DBF2E}"/>
              </a:ext>
            </a:extLst>
          </p:cNvPr>
          <p:cNvSpPr txBox="1"/>
          <p:nvPr/>
        </p:nvSpPr>
        <p:spPr>
          <a:xfrm>
            <a:off x="7205633" y="1164676"/>
            <a:ext cx="23784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Quotation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331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EE37B0C-1E2C-4796-900A-C1ADCE8C82A4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31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Google Shape;349;p30">
            <a:extLst>
              <a:ext uri="{FF2B5EF4-FFF2-40B4-BE49-F238E27FC236}">
                <a16:creationId xmlns:a16="http://schemas.microsoft.com/office/drawing/2014/main" id="{A2128179-DEE0-4438-8666-84ED33826640}"/>
              </a:ext>
            </a:extLst>
          </p:cNvPr>
          <p:cNvSpPr txBox="1"/>
          <p:nvPr/>
        </p:nvSpPr>
        <p:spPr>
          <a:xfrm>
            <a:off x="0" y="90379"/>
            <a:ext cx="12204000" cy="432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621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LAMPIRAN 3 : PENILAIAN RISIKO &amp; KLASIFIKASI DATA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72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311008"/>
              </p:ext>
            </p:extLst>
          </p:nvPr>
        </p:nvGraphicFramePr>
        <p:xfrm>
          <a:off x="288757" y="422801"/>
          <a:ext cx="11516146" cy="6120083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461450">
                  <a:extLst>
                    <a:ext uri="{9D8B030D-6E8A-4147-A177-3AD203B41FA5}">
                      <a16:colId xmlns:a16="http://schemas.microsoft.com/office/drawing/2014/main" val="3767639542"/>
                    </a:ext>
                  </a:extLst>
                </a:gridCol>
                <a:gridCol w="332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Kelulusan JPICT  Kementerian/ Agensi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kelulusan JPICT</a:t>
                      </a:r>
                      <a:r>
                        <a:rPr lang="ms-MY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Agensi : </a:t>
                      </a:r>
                      <a:r>
                        <a:rPr lang="ms-MY" sz="14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DD/MM/YYYY</a:t>
                      </a:r>
                      <a:r>
                        <a:rPr lang="ms-MY" sz="1400" u="none" strike="noStrike" cap="none">
                          <a:sym typeface="Arial"/>
                        </a:rPr>
                        <a:t> 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ms-MY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kelulusan JPICT</a:t>
                      </a:r>
                      <a:r>
                        <a:rPr lang="ms-MY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Kementerian : </a:t>
                      </a:r>
                      <a:r>
                        <a:rPr lang="ms-MY" sz="14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DD/MM/YYYY</a:t>
                      </a:r>
                      <a:r>
                        <a:rPr lang="ms-MY" sz="1400" u="none" strike="noStrike" cap="none">
                          <a:sym typeface="Arial"/>
                        </a:rPr>
                        <a:t> </a:t>
                      </a:r>
                      <a:endParaRPr lang="ms-MY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Permohonan Melalui</a:t>
                      </a:r>
                      <a:r>
                        <a:rPr lang="ms-MY" sz="14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ms-MY" sz="14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DD/MM/YYYY</a:t>
                      </a:r>
                      <a:r>
                        <a:rPr lang="ms-MY" sz="1400" u="none" strike="noStrike" cap="none">
                          <a:sym typeface="Arial"/>
                        </a:rPr>
                        <a:t>  (</a:t>
                      </a:r>
                      <a:r>
                        <a:rPr lang="ms-MY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permohonan yang dikemukakan oleh JPICT Kementerian</a:t>
                      </a:r>
                      <a:r>
                        <a:rPr lang="ms-MY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kepada JTISA)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Lengkap Permohonan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*Dilengkapkan</a:t>
                      </a:r>
                      <a:r>
                        <a:rPr lang="ms-MY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oleh Urus Setia JTISA/JPICT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7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 terkandung </a:t>
                      </a:r>
                      <a:r>
                        <a:rPr kumimoji="0" lang="ms-MY" sz="1400" b="1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 </a:t>
                      </a:r>
                      <a:r>
                        <a:rPr lang="ms-MY" sz="1400" b="1" i="0" u="none" strike="noStrike" cap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Pelan Strategik Pendigitalan Sektor Awam (</a:t>
                      </a:r>
                      <a:r>
                        <a:rPr kumimoji="0" lang="ms-MY" sz="1400" b="1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PSPSA</a:t>
                      </a:r>
                      <a:r>
                        <a:rPr kumimoji="0" lang="ms-MY" sz="14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atau Pelan Strategik Pendigitalan (PSP) atau Punca Kuasa Berkaitan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s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Ada/Tiada.</a:t>
                      </a:r>
                      <a:r>
                        <a:rPr lang="ms-MY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Jika ‘Ada’ nyatakan nama Pelan Strategik, tempoh Pelan Strategik dan cabutan Pelan Strategik yang berkaitan. Jika ‘Tiada’, nyatakan pelan </a:t>
                      </a:r>
                      <a:r>
                        <a:rPr lang="ms-MY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lain </a:t>
                      </a:r>
                      <a:r>
                        <a:rPr lang="ms-MY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 berkaitan, contoh : Pelan Transformasi dll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 Projek (bulan)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*bermula daripada </a:t>
                      </a:r>
                      <a:r>
                        <a:rPr lang="ms-MY" sz="1400"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Kick-Off</a:t>
                      </a:r>
                      <a:r>
                        <a:rPr lang="ms-MY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SST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r>
                        <a:rPr lang="ms-MY" sz="14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r>
                        <a:rPr lang="ms-MY" sz="1400" noProof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4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</a:p>
                    <a:p>
                      <a:r>
                        <a:rPr lang="ms-MY" sz="14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Bulan/Tahun jangka mula : </a:t>
                      </a:r>
                      <a:r>
                        <a:rPr lang="ms-MY" sz="14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MM/YYYY</a:t>
                      </a:r>
                      <a:r>
                        <a:rPr lang="ms-MY" sz="1400" u="none" strike="noStrike" cap="none">
                          <a:sym typeface="Arial"/>
                        </a:rPr>
                        <a:t> </a:t>
                      </a:r>
                      <a:r>
                        <a:rPr lang="ms-MY" sz="1400" baseline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ms-MY" sz="14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Bulan/Tahun</a:t>
                      </a:r>
                      <a:r>
                        <a:rPr lang="ms-MY" sz="1400" baseline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jangka akhir : </a:t>
                      </a:r>
                      <a:r>
                        <a:rPr lang="ms-MY" sz="14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MM/YYYY</a:t>
                      </a:r>
                      <a:r>
                        <a:rPr lang="ms-MY" sz="1400" u="none" strike="noStrike" cap="none">
                          <a:sym typeface="Arial"/>
                        </a:rPr>
                        <a:t> </a:t>
                      </a:r>
                      <a:endParaRPr lang="ms-MY" sz="140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Kos</a:t>
                      </a:r>
                      <a:r>
                        <a:rPr lang="ms-MY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Keseluruhan</a:t>
                      </a:r>
                    </a:p>
                    <a:p>
                      <a:pPr marL="0" lvl="0" indent="0" algn="l">
                        <a:buClr>
                          <a:schemeClr val="accent1"/>
                        </a:buClr>
                        <a:buSzPct val="73000"/>
                      </a:pPr>
                      <a:r>
                        <a:rPr lang="ms-MY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(termasuk 8% SST / ICP (1%))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lvl="0" indent="0" algn="l">
                        <a:buClr>
                          <a:schemeClr val="accent1"/>
                        </a:buClr>
                        <a:buSzPct val="73000"/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kos selaras dengan Maklumat Peruntukan 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 Peruntukan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Peruntukan JDN (GHC): RMKe-XX, </a:t>
                      </a:r>
                      <a:r>
                        <a:rPr lang="ms-MY" sz="140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Rolling Plan X </a:t>
                      </a:r>
                      <a:r>
                        <a:rPr lang="ms-MY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(RPX)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Peruntukan Agensi: </a:t>
                      </a:r>
                      <a:r>
                        <a:rPr lang="ms-MY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RMKe-XX, </a:t>
                      </a:r>
                      <a:r>
                        <a:rPr lang="ms-MY" sz="140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Rolling Plan X </a:t>
                      </a:r>
                      <a:r>
                        <a:rPr lang="ms-MY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(RPX)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Peruntukan Agensi: </a:t>
                      </a:r>
                      <a:r>
                        <a:rPr lang="ms-MY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Belanja Mengurus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2357345242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Kaedah Perolehan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Sebut Harga Dikalangan MSP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Rundingan Terus Dengan MSP (Namakan)</a:t>
                      </a:r>
                      <a:endParaRPr lang="ms-MY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Terlibat dengan CPTPP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ms-MY" sz="900" b="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900" b="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Comprehensive and Progressive Agreement for Trans-Pacific Partnership (CPTPP))</a:t>
                      </a:r>
                      <a:endParaRPr lang="ms-MY" sz="900" b="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just"/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2558411807"/>
                  </a:ext>
                </a:extLst>
              </a:tr>
            </a:tbl>
          </a:graphicData>
        </a:graphic>
      </p:graphicFrame>
      <p:sp>
        <p:nvSpPr>
          <p:cNvPr id="7" name="Text Placeholder 10"/>
          <p:cNvSpPr txBox="1">
            <a:spLocks/>
          </p:cNvSpPr>
          <p:nvPr/>
        </p:nvSpPr>
        <p:spPr>
          <a:xfrm>
            <a:off x="288757" y="0"/>
            <a:ext cx="9045101" cy="504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3. PROFIL PROJEK</a:t>
            </a:r>
            <a:endParaRPr kumimoji="0" lang="ms-MY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9AB17-F647-4A22-A4B0-5AFB6B343795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029F2-03DF-4198-8B88-35CB6D8DB74D}"/>
              </a:ext>
            </a:extLst>
          </p:cNvPr>
          <p:cNvGrpSpPr/>
          <p:nvPr/>
        </p:nvGrpSpPr>
        <p:grpSpPr>
          <a:xfrm>
            <a:off x="4154414" y="5994436"/>
            <a:ext cx="5525421" cy="335063"/>
            <a:chOff x="4363436" y="5039999"/>
            <a:chExt cx="5525421" cy="3350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72177D-31E9-4543-B225-5D23624C8B66}"/>
                </a:ext>
              </a:extLst>
            </p:cNvPr>
            <p:cNvSpPr/>
            <p:nvPr/>
          </p:nvSpPr>
          <p:spPr>
            <a:xfrm>
              <a:off x="4363436" y="5063635"/>
              <a:ext cx="340242" cy="308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0068DE-3868-4F55-8C57-74D61E7E9EFF}"/>
                </a:ext>
              </a:extLst>
            </p:cNvPr>
            <p:cNvSpPr/>
            <p:nvPr/>
          </p:nvSpPr>
          <p:spPr>
            <a:xfrm>
              <a:off x="5403937" y="5074268"/>
              <a:ext cx="348860" cy="300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BDDD22-0B76-4E40-B66B-C900B4DAB706}"/>
                </a:ext>
              </a:extLst>
            </p:cNvPr>
            <p:cNvSpPr txBox="1"/>
            <p:nvPr/>
          </p:nvSpPr>
          <p:spPr>
            <a:xfrm>
              <a:off x="4802016" y="5049851"/>
              <a:ext cx="3909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F2F875-AA55-4E27-B38C-C1926D43BEEF}"/>
                </a:ext>
              </a:extLst>
            </p:cNvPr>
            <p:cNvSpPr txBox="1"/>
            <p:nvPr/>
          </p:nvSpPr>
          <p:spPr>
            <a:xfrm>
              <a:off x="5752797" y="5059663"/>
              <a:ext cx="615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Tidak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FE1485-626B-4794-96E1-ED758AFBBC6E}"/>
                </a:ext>
              </a:extLst>
            </p:cNvPr>
            <p:cNvSpPr txBox="1"/>
            <p:nvPr/>
          </p:nvSpPr>
          <p:spPr>
            <a:xfrm>
              <a:off x="6770696" y="5039999"/>
              <a:ext cx="31181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Nota: Sila tandakan √ yang berkaitan</a:t>
              </a:r>
            </a:p>
          </p:txBody>
        </p:sp>
      </p:grp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CB8F72F3-4096-46A1-AE2A-7E80E4A8C57E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Calibri"/>
                <a:cs typeface="Calibri"/>
                <a:sym typeface="Calibri"/>
              </a:rPr>
              <a:pPr>
                <a:defRPr/>
              </a:pPr>
              <a:t>4</a:t>
            </a:fld>
            <a:endParaRPr lang="ms-MY">
              <a:solidFill>
                <a:prstClr val="black">
                  <a:tint val="75000"/>
                </a:prstClr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4C92E1-B376-449C-9156-8995BEB9B3A9}"/>
              </a:ext>
            </a:extLst>
          </p:cNvPr>
          <p:cNvSpPr/>
          <p:nvPr/>
        </p:nvSpPr>
        <p:spPr>
          <a:xfrm>
            <a:off x="4156048" y="3919220"/>
            <a:ext cx="302936" cy="227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152BB1-1C46-457B-A351-1B2A2C9ECD55}"/>
              </a:ext>
            </a:extLst>
          </p:cNvPr>
          <p:cNvSpPr/>
          <p:nvPr/>
        </p:nvSpPr>
        <p:spPr>
          <a:xfrm>
            <a:off x="4156048" y="4248115"/>
            <a:ext cx="302936" cy="227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A06187-ABBC-460B-8D45-266A4AC44798}"/>
              </a:ext>
            </a:extLst>
          </p:cNvPr>
          <p:cNvSpPr/>
          <p:nvPr/>
        </p:nvSpPr>
        <p:spPr>
          <a:xfrm>
            <a:off x="4159472" y="4591123"/>
            <a:ext cx="299512" cy="227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796894-C717-4BD1-8D9D-7E8A4420B6FF}"/>
              </a:ext>
            </a:extLst>
          </p:cNvPr>
          <p:cNvSpPr txBox="1"/>
          <p:nvPr/>
        </p:nvSpPr>
        <p:spPr>
          <a:xfrm>
            <a:off x="9766308" y="4047069"/>
            <a:ext cx="1902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Nota: Sila tandakan √ yang berkaitan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755D5E-0B6B-4A23-A6CF-22056F185B3F}"/>
              </a:ext>
            </a:extLst>
          </p:cNvPr>
          <p:cNvSpPr/>
          <p:nvPr/>
        </p:nvSpPr>
        <p:spPr>
          <a:xfrm>
            <a:off x="4154414" y="5138150"/>
            <a:ext cx="302936" cy="227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7F181E-9DC9-4768-A077-D3F12F491B27}"/>
              </a:ext>
            </a:extLst>
          </p:cNvPr>
          <p:cNvSpPr/>
          <p:nvPr/>
        </p:nvSpPr>
        <p:spPr>
          <a:xfrm>
            <a:off x="4154414" y="5471728"/>
            <a:ext cx="302936" cy="227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9F0056-2C4A-4067-82CD-E261A36EF5D3}"/>
              </a:ext>
            </a:extLst>
          </p:cNvPr>
          <p:cNvSpPr txBox="1"/>
          <p:nvPr/>
        </p:nvSpPr>
        <p:spPr>
          <a:xfrm>
            <a:off x="9766308" y="5147924"/>
            <a:ext cx="1902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Nota: Sila tandakan √ yang berkaitan</a:t>
            </a:r>
          </a:p>
        </p:txBody>
      </p:sp>
    </p:spTree>
    <p:extLst>
      <p:ext uri="{BB962C8B-B14F-4D97-AF65-F5344CB8AC3E}">
        <p14:creationId xmlns:p14="http://schemas.microsoft.com/office/powerpoint/2010/main" val="266690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893006"/>
              </p:ext>
            </p:extLst>
          </p:nvPr>
        </p:nvGraphicFramePr>
        <p:xfrm>
          <a:off x="217060" y="1088116"/>
          <a:ext cx="11757880" cy="5183036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624129">
                  <a:extLst>
                    <a:ext uri="{9D8B030D-6E8A-4147-A177-3AD203B41FA5}">
                      <a16:colId xmlns:a16="http://schemas.microsoft.com/office/drawing/2014/main" val="1888794890"/>
                    </a:ext>
                  </a:extLst>
                </a:gridCol>
                <a:gridCol w="3390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606">
                  <a:extLst>
                    <a:ext uri="{9D8B030D-6E8A-4147-A177-3AD203B41FA5}">
                      <a16:colId xmlns:a16="http://schemas.microsoft.com/office/drawing/2014/main" val="2875218946"/>
                    </a:ext>
                  </a:extLst>
                </a:gridCol>
              </a:tblGrid>
              <a:tr h="4695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 Success Factor</a:t>
                      </a:r>
                      <a:endParaRPr sz="1600" b="1" i="1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Nyatakan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faktor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kejayaan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bagi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projek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ini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08409"/>
                  </a:ext>
                </a:extLst>
              </a:tr>
              <a:tr h="909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/ Aplikasi Gunasama (Shared Services) sedia ada di agensi</a:t>
                      </a:r>
                      <a:endParaRPr kumimoji="0" lang="ms-MY" sz="1400" b="1" kern="12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4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(Contoh: PDSA (lokasi), MyGovCloud@PDSA, MyGovCloud@CFA, MyGov*Net, MyGovUC, GPKI, Malaysian Government Data Exchange (MyGDX), Government Online Services (GOS) Gateway, dll)</a:t>
                      </a:r>
                    </a:p>
                  </a:txBody>
                  <a:tcPr marT="45737" marB="45737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 yang Menyokong</a:t>
                      </a:r>
                      <a:r>
                        <a:rPr lang="ms-MY" sz="1400" b="1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Permohonan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(Masukkan </a:t>
                      </a:r>
                      <a:r>
                        <a:rPr lang="ms-MY" sz="14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</a:t>
                      </a:r>
                      <a:r>
                        <a:rPr lang="ms-MY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dokumen sokongan selepas slaid “Terima Kasih” dan hyperlink </a:t>
                      </a:r>
                      <a:r>
                        <a:rPr lang="ms-MY" sz="14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 dokumen berkenaan serta </a:t>
                      </a:r>
                      <a:r>
                        <a:rPr lang="ms-MY" sz="1400" b="0" i="1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</a:t>
                      </a:r>
                      <a:r>
                        <a:rPr lang="ms-MY" sz="14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kembali ke slaid asal)</a:t>
                      </a:r>
                      <a:endParaRPr lang="ms-MY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="1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 gridSpan="2">
                  <a:txBody>
                    <a:bodyPr/>
                    <a:lstStyle/>
                    <a:p>
                      <a:pPr marL="355600" marR="0" lvl="0" indent="-355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ms-MY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Salinan Kertas/Surat kelulusan JPICT </a:t>
                      </a:r>
                      <a:r>
                        <a:rPr lang="ms-MY" sz="14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agensi</a:t>
                      </a:r>
                    </a:p>
                    <a:p>
                      <a:pPr marL="355600" marR="0" lvl="0" indent="-355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ms-MY" sz="14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Salinan </a:t>
                      </a:r>
                      <a:r>
                        <a:rPr lang="ms-MY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Kertas/Surat </a:t>
                      </a:r>
                      <a:r>
                        <a:rPr lang="ms-MY" sz="14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kelulusan JPICT Kementerian</a:t>
                      </a:r>
                    </a:p>
                    <a:p>
                      <a:pPr marL="355600" marR="0" lvl="0" indent="-355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ms-MY" sz="14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Punca Kuasa/Mandat : Salinan Minit/ Surat</a:t>
                      </a:r>
                    </a:p>
                    <a:p>
                      <a:pPr marL="355600" marR="0" indent="-355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ms-MY" sz="14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Salinan Surat/Dokumen Kelulusan Peruntukan</a:t>
                      </a:r>
                      <a:endParaRPr lang="ms-MY" sz="1400" strike="sngStrike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marR="0" lvl="0" indent="-355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ms-MY" sz="14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Kajian Pasaran daripada 4 MSP / surat daripada </a:t>
                      </a:r>
                      <a:r>
                        <a:rPr lang="ms-MY" sz="1400" i="1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</a:t>
                      </a:r>
                      <a:r>
                        <a:rPr lang="ms-MY" sz="14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sekiranya pembekal tunggal</a:t>
                      </a:r>
                    </a:p>
                    <a:p>
                      <a:pPr marL="355600" marR="0" lvl="0" indent="-355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ms-MY" sz="1400" i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Rumusan hasil</a:t>
                      </a:r>
                      <a:r>
                        <a:rPr lang="ms-MY" sz="1400" i="1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Proof-Of-Concept</a:t>
                      </a:r>
                      <a:r>
                        <a:rPr lang="ms-MY" sz="14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(POC) </a:t>
                      </a:r>
                    </a:p>
                    <a:p>
                      <a:pPr marL="355600" marR="0" lvl="0" indent="-355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ms-MY" sz="1400" strike="noStrike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 Mesyuarat/Nota Perbincangan yang berkaitan </a:t>
                      </a:r>
                    </a:p>
                    <a:p>
                      <a:pPr marL="355600" marR="0" lvl="0" indent="-355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Ulasan Pejabat Ketua Pegawai Keselamatan Kerajaan Malaysia (CGSO) mengenai keselamatan fizikal dan keselamatan maklumat (yang mana berkaitan). (Rujuk: Surat Pekeliling Am Bilangan 2 Tahun 2021 - Garis Panduan Pengurusan Keselamatan Maklumat Melalui Pengkomputeran Awan (Cloud Computing) Dalam Perkhidmatan Awam; Arahan Keselamatan Pindaan 2017)</a:t>
                      </a:r>
                    </a:p>
                  </a:txBody>
                  <a:tcPr marT="45713" marB="4571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74883"/>
                  </a:ext>
                </a:extLst>
              </a:tr>
              <a:tr h="384043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37" marB="45737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Adaptasi Emerging Technologies dalam projek</a:t>
                      </a:r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ms-MY" sz="140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Artificial Intelligence </a:t>
                      </a: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(AI) 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ms-MY" sz="140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of Things </a:t>
                      </a: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(IoT)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8296594"/>
                  </a:ext>
                </a:extLst>
              </a:tr>
              <a:tr h="38404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ms-MY" sz="140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Learning </a:t>
                      </a: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(ML) 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Lain-lain (Sila nyatakan) : ____________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6139786"/>
                  </a:ext>
                </a:extLst>
              </a:tr>
              <a:tr h="38404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ms-MY" sz="140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Blockchain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4094779"/>
                  </a:ext>
                </a:extLst>
              </a:tr>
            </a:tbl>
          </a:graphicData>
        </a:graphic>
      </p:graphicFrame>
      <p:sp>
        <p:nvSpPr>
          <p:cNvPr id="5" name="Text Placeholder 10"/>
          <p:cNvSpPr txBox="1">
            <a:spLocks/>
          </p:cNvSpPr>
          <p:nvPr/>
        </p:nvSpPr>
        <p:spPr>
          <a:xfrm>
            <a:off x="304358" y="136525"/>
            <a:ext cx="9766619" cy="70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3. PROFIL PROJEK </a:t>
            </a:r>
            <a:r>
              <a:rPr lang="ms-MY" sz="2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(sambungan)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2F0E997-C44C-41D9-886B-F06C4A66C472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5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DB1CCD-B9CE-4493-8486-EC58465C5C8B}"/>
              </a:ext>
            </a:extLst>
          </p:cNvPr>
          <p:cNvSpPr txBox="1"/>
          <p:nvPr/>
        </p:nvSpPr>
        <p:spPr>
          <a:xfrm>
            <a:off x="4367812" y="5166803"/>
            <a:ext cx="30184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MY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9AE33D-6153-4535-BA34-502C3D9324F7}"/>
              </a:ext>
            </a:extLst>
          </p:cNvPr>
          <p:cNvSpPr txBox="1"/>
          <p:nvPr/>
        </p:nvSpPr>
        <p:spPr>
          <a:xfrm>
            <a:off x="4360410" y="5567774"/>
            <a:ext cx="30184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MY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267E3-331B-4ECF-B7DC-6E6F5936FB72}"/>
              </a:ext>
            </a:extLst>
          </p:cNvPr>
          <p:cNvSpPr txBox="1"/>
          <p:nvPr/>
        </p:nvSpPr>
        <p:spPr>
          <a:xfrm>
            <a:off x="4360415" y="5949516"/>
            <a:ext cx="30184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MY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B1795-4FD1-4064-87A8-4953D3306B86}"/>
              </a:ext>
            </a:extLst>
          </p:cNvPr>
          <p:cNvSpPr txBox="1"/>
          <p:nvPr/>
        </p:nvSpPr>
        <p:spPr>
          <a:xfrm>
            <a:off x="8180254" y="5166802"/>
            <a:ext cx="30184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MY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A0E4C-BB02-42D3-8000-E986E0C7A831}"/>
              </a:ext>
            </a:extLst>
          </p:cNvPr>
          <p:cNvSpPr txBox="1"/>
          <p:nvPr/>
        </p:nvSpPr>
        <p:spPr>
          <a:xfrm>
            <a:off x="8180254" y="5567774"/>
            <a:ext cx="30184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MY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5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136679" y="-28344"/>
            <a:ext cx="9020636" cy="648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4. RINGKASAN PROJEK</a:t>
            </a:r>
            <a:endParaRPr lang="ms-MY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3201" y="480193"/>
            <a:ext cx="11775439" cy="6544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500" dirty="0">
                <a:solidFill>
                  <a:schemeClr val="tx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(nama agensi) </a:t>
            </a:r>
            <a:r>
              <a:rPr lang="ms-MY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bercadang untuk melaksanakan perolehan langganan </a:t>
            </a:r>
            <a:r>
              <a:rPr lang="ms-MY" sz="1500" dirty="0">
                <a:solidFill>
                  <a:schemeClr val="tx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*perkhidmatan pengkomputeran awan baharu/ penyambungan perkhidmatan pengkomputeran awan</a:t>
            </a:r>
            <a:r>
              <a:rPr lang="ms-MY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bagi (</a:t>
            </a:r>
            <a:r>
              <a:rPr lang="ms-MY" sz="1500" dirty="0">
                <a:solidFill>
                  <a:schemeClr val="tx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tujuan dan liputan projek - rasional teknikal – 5W 1H</a:t>
            </a:r>
            <a:r>
              <a:rPr lang="ms-MY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endParaRPr lang="ms-MY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Objektif projek adalah: </a:t>
            </a:r>
          </a:p>
          <a:p>
            <a:pPr marL="447675" algn="just">
              <a:spcBef>
                <a:spcPts val="0"/>
              </a:spcBef>
              <a:defRPr/>
            </a:pPr>
            <a:r>
              <a:rPr lang="ms-MY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Matlamat yang ingin dicapai untuk menyelesaikan masalah sedia ada (business case)</a:t>
            </a:r>
          </a:p>
          <a:p>
            <a:pPr marL="447675" algn="just">
              <a:spcBef>
                <a:spcPts val="0"/>
              </a:spcBef>
              <a:defRPr/>
            </a:pPr>
            <a:r>
              <a:rPr lang="en-US" sz="15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Asas</a:t>
            </a:r>
            <a:r>
              <a:rPr lang="en-US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15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Specific, </a:t>
            </a:r>
            <a:r>
              <a:rPr lang="en-US" sz="15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Measureable</a:t>
            </a:r>
            <a:r>
              <a:rPr lang="en-US" sz="15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Attainable, Realistic &amp; Timebound</a:t>
            </a:r>
            <a:r>
              <a:rPr lang="en-US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(SMART </a:t>
            </a:r>
            <a:r>
              <a:rPr lang="en-US" sz="15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Prinsip</a:t>
            </a:r>
            <a:r>
              <a:rPr lang="en-US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ms-MY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algn="just">
              <a:spcBef>
                <a:spcPts val="0"/>
              </a:spcBef>
              <a:defRPr/>
            </a:pPr>
            <a:endParaRPr lang="ms-MY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0" indent="-400050" algn="just">
              <a:spcBef>
                <a:spcPts val="280"/>
              </a:spcBef>
              <a:buClr>
                <a:srgbClr val="4472C4"/>
              </a:buClr>
              <a:buSzPts val="1400"/>
              <a:buFont typeface="Calibri"/>
              <a:buAutoNum type="arabicPeriod" startAt="3"/>
            </a:pPr>
            <a:r>
              <a:rPr lang="ms-MY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Skop projek ini merangkumi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pengkomputeran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awan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seperti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kapasiti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pemprosessan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storan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perisian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sebagainya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</a:t>
            </a:r>
            <a:r>
              <a:rPr 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pengkomputeran</a:t>
            </a:r>
            <a:r>
              <a:rPr 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awan</a:t>
            </a:r>
            <a:r>
              <a:rPr 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merujuk</a:t>
            </a:r>
            <a:r>
              <a:rPr 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Katalog</a:t>
            </a:r>
            <a:r>
              <a:rPr 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Cloud Framework Agreement (CFA)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seperti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44500" lvl="0" algn="just">
              <a:spcBef>
                <a:spcPts val="0"/>
              </a:spcBef>
              <a:buClr>
                <a:srgbClr val="4472C4"/>
              </a:buClr>
              <a:buSzPts val="1400"/>
            </a:pP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	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(IaaS)</a:t>
            </a:r>
            <a:endParaRPr lang="en-US" sz="1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8525" lvl="0" indent="-454025" algn="just">
              <a:spcBef>
                <a:spcPts val="280"/>
              </a:spcBef>
              <a:buClr>
                <a:srgbClr val="4472C4"/>
              </a:buClr>
              <a:buSzPts val="1400"/>
              <a:buFont typeface="Calibri"/>
              <a:buAutoNum type="alphaLcParenR"/>
            </a:pP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(PaaS)</a:t>
            </a:r>
            <a:endParaRPr lang="en-US" sz="1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8525" lvl="0" indent="-454025" algn="just">
              <a:spcBef>
                <a:spcPts val="280"/>
              </a:spcBef>
              <a:buClr>
                <a:srgbClr val="4472C4"/>
              </a:buClr>
              <a:buSzPts val="1400"/>
              <a:buFont typeface="Calibri"/>
              <a:buAutoNum type="alphaLcParenR"/>
            </a:pP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Perisian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(SaaS)</a:t>
            </a:r>
          </a:p>
          <a:p>
            <a:pPr marL="898525" lvl="0" indent="-454025" algn="just">
              <a:spcBef>
                <a:spcPts val="280"/>
              </a:spcBef>
              <a:buClr>
                <a:srgbClr val="4472C4"/>
              </a:buClr>
              <a:buSzPts val="1400"/>
              <a:buAutoNum type="alphaLcParenR"/>
            </a:pPr>
            <a:r>
              <a:rPr lang="en-US" sz="15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Services</a:t>
            </a:r>
          </a:p>
          <a:p>
            <a:pPr marL="898525" lvl="0" indent="-454025" algn="just">
              <a:spcBef>
                <a:spcPts val="280"/>
              </a:spcBef>
              <a:buClr>
                <a:srgbClr val="4472C4"/>
              </a:buClr>
              <a:buSzPts val="1400"/>
              <a:buAutoNum type="alphaLcParenR"/>
            </a:pPr>
            <a:r>
              <a:rPr lang="en-US" sz="15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Services</a:t>
            </a:r>
          </a:p>
          <a:p>
            <a:pPr marL="898525" lvl="0" indent="-454025" algn="just">
              <a:spcBef>
                <a:spcPts val="280"/>
              </a:spcBef>
              <a:buClr>
                <a:srgbClr val="4472C4"/>
              </a:buClr>
              <a:buSzPts val="1400"/>
              <a:buAutoNum type="alphaLcParenR"/>
            </a:pPr>
            <a:endParaRPr lang="en-US" sz="15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280"/>
              </a:spcBef>
              <a:buClr>
                <a:schemeClr val="dk1"/>
              </a:buClr>
              <a:buSzPts val="1400"/>
            </a:pPr>
            <a:r>
              <a:rPr lang="en-US" sz="15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4.     </a:t>
            </a:r>
            <a:r>
              <a:rPr lang="en-US" sz="15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Anggaran</a:t>
            </a:r>
            <a:r>
              <a:rPr lang="en-US" sz="15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penggunaan</a:t>
            </a:r>
            <a:r>
              <a:rPr lang="en-US" sz="15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1500" dirty="0"/>
          </a:p>
          <a:p>
            <a:pPr marL="896938" lvl="1" indent="-439738" algn="just">
              <a:spcBef>
                <a:spcPts val="280"/>
              </a:spcBef>
              <a:buClr>
                <a:schemeClr val="accent5"/>
              </a:buClr>
              <a:buSzPts val="1400"/>
              <a:buAutoNum type="alphaLcParenR"/>
            </a:pPr>
            <a:r>
              <a:rPr lang="en-US" sz="15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Concurrent users</a:t>
            </a:r>
          </a:p>
          <a:p>
            <a:pPr marL="896938" lvl="1" indent="-439738" algn="just">
              <a:spcBef>
                <a:spcPts val="280"/>
              </a:spcBef>
              <a:buClr>
                <a:schemeClr val="accent5"/>
              </a:buClr>
              <a:buSzPts val="1400"/>
              <a:buAutoNum type="alphaLcParenR"/>
            </a:pPr>
            <a:r>
              <a:rPr lang="en-US" sz="15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Concurrent sessions</a:t>
            </a:r>
            <a:endParaRPr lang="en-US" sz="1500" dirty="0">
              <a:solidFill>
                <a:srgbClr val="0070C0"/>
              </a:solidFill>
              <a:sym typeface="Arial"/>
            </a:endParaRPr>
          </a:p>
          <a:p>
            <a:pPr marL="896938" lvl="1" indent="-439738" algn="just">
              <a:spcBef>
                <a:spcPts val="280"/>
              </a:spcBef>
              <a:buClr>
                <a:schemeClr val="accent5"/>
              </a:buClr>
              <a:buSzPts val="1400"/>
              <a:buAutoNum type="alphaLcParenR"/>
            </a:pPr>
            <a:r>
              <a:rPr lang="en-US" sz="15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Peak bandwidth utilization</a:t>
            </a:r>
            <a:endParaRPr lang="en-US" sz="1500" dirty="0">
              <a:solidFill>
                <a:srgbClr val="0070C0"/>
              </a:solidFill>
            </a:endParaRPr>
          </a:p>
          <a:p>
            <a:pPr marL="444500" lvl="0" algn="just">
              <a:spcBef>
                <a:spcPts val="280"/>
              </a:spcBef>
              <a:buClr>
                <a:srgbClr val="4472C4"/>
              </a:buClr>
              <a:buSzPts val="1400"/>
            </a:pPr>
            <a:endParaRPr lang="en-US" sz="15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901700" lvl="1" algn="just">
              <a:spcBef>
                <a:spcPts val="0"/>
              </a:spcBef>
              <a:defRPr/>
            </a:pPr>
            <a:endParaRPr lang="ms-MY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buClr>
                <a:schemeClr val="accent1"/>
              </a:buClr>
              <a:buSzPct val="73000"/>
            </a:pPr>
            <a:endParaRPr lang="en-U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D748AEB-E83F-4620-862D-6C557DA039A0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Calibri"/>
                <a:cs typeface="Calibri"/>
                <a:sym typeface="Calibri"/>
              </a:rPr>
              <a:pPr>
                <a:defRPr/>
              </a:pPr>
              <a:t>6</a:t>
            </a:fld>
            <a:endParaRPr lang="ms-MY">
              <a:solidFill>
                <a:prstClr val="black">
                  <a:tint val="75000"/>
                </a:prstClr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9233C8-AA14-4FD5-907A-0EB2EE614BBE}"/>
              </a:ext>
            </a:extLst>
          </p:cNvPr>
          <p:cNvSpPr txBox="1"/>
          <p:nvPr/>
        </p:nvSpPr>
        <p:spPr>
          <a:xfrm>
            <a:off x="8755831" y="6515604"/>
            <a:ext cx="36142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73000"/>
            </a:pP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ms-MY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Padam (delete) yang tidak berkaitan</a:t>
            </a:r>
          </a:p>
        </p:txBody>
      </p:sp>
    </p:spTree>
    <p:extLst>
      <p:ext uri="{BB962C8B-B14F-4D97-AF65-F5344CB8AC3E}">
        <p14:creationId xmlns:p14="http://schemas.microsoft.com/office/powerpoint/2010/main" val="383363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28041"/>
              </p:ext>
            </p:extLst>
          </p:nvPr>
        </p:nvGraphicFramePr>
        <p:xfrm>
          <a:off x="438647" y="842619"/>
          <a:ext cx="11450084" cy="525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833">
                  <a:extLst>
                    <a:ext uri="{9D8B030D-6E8A-4147-A177-3AD203B41FA5}">
                      <a16:colId xmlns:a16="http://schemas.microsoft.com/office/drawing/2014/main" val="2869028098"/>
                    </a:ext>
                  </a:extLst>
                </a:gridCol>
                <a:gridCol w="2067391">
                  <a:extLst>
                    <a:ext uri="{9D8B030D-6E8A-4147-A177-3AD203B41FA5}">
                      <a16:colId xmlns:a16="http://schemas.microsoft.com/office/drawing/2014/main" val="3825692652"/>
                    </a:ext>
                  </a:extLst>
                </a:gridCol>
                <a:gridCol w="2644929">
                  <a:extLst>
                    <a:ext uri="{9D8B030D-6E8A-4147-A177-3AD203B41FA5}">
                      <a16:colId xmlns:a16="http://schemas.microsoft.com/office/drawing/2014/main" val="3582111647"/>
                    </a:ext>
                  </a:extLst>
                </a:gridCol>
                <a:gridCol w="2862183">
                  <a:extLst>
                    <a:ext uri="{9D8B030D-6E8A-4147-A177-3AD203B41FA5}">
                      <a16:colId xmlns:a16="http://schemas.microsoft.com/office/drawing/2014/main" val="1718790764"/>
                    </a:ext>
                  </a:extLst>
                </a:gridCol>
                <a:gridCol w="3267748">
                  <a:extLst>
                    <a:ext uri="{9D8B030D-6E8A-4147-A177-3AD203B41FA5}">
                      <a16:colId xmlns:a16="http://schemas.microsoft.com/office/drawing/2014/main" val="1083527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ms-MY" sz="16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 </a:t>
                      </a:r>
                      <a:endParaRPr lang="ms-MY" sz="1600" b="1" noProof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6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PERNYATAAN MASALAH</a:t>
                      </a:r>
                      <a:endParaRPr lang="ms-MY" sz="1600" b="1" noProof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6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JUSTIFIKASI/ RASIONAL </a:t>
                      </a:r>
                      <a:endParaRPr lang="ms-MY" sz="1600" b="1" noProof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6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IMPLIKASI JIKA TIDAK DILAKSANAKAN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600" b="1" i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r>
                        <a:rPr lang="ms-MY" sz="16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08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6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6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Fakta</a:t>
                      </a:r>
                      <a:r>
                        <a:rPr lang="ms-MY" sz="16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ms-MY" sz="16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asalah yang menyokong keperluan projek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6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Justifikasi permohonan yang perlu dilaksanakan untuk mengatasi masalah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6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Implikasi</a:t>
                      </a:r>
                      <a:r>
                        <a:rPr lang="ms-MY" sz="16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jika projek tidak diluluskan</a:t>
                      </a:r>
                      <a:endParaRPr lang="ms-MY" sz="16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600" b="0" i="0" u="none" strike="noStrike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Kesan atau keberhasilan yang dijangka diperoleh daripada pelaksanaan projek</a:t>
                      </a:r>
                    </a:p>
                    <a:p>
                      <a:r>
                        <a:rPr lang="ms-MY" sz="1100" b="0" i="1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(sumber:</a:t>
                      </a:r>
                      <a:r>
                        <a:rPr lang="ms-MY" sz="1100" b="0" i="1" u="none" strike="noStrike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Garis Panduan</a:t>
                      </a:r>
                    </a:p>
                    <a:p>
                      <a:r>
                        <a:rPr lang="ms-MY" sz="1100" b="0" i="1" u="none" strike="noStrike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Penyediaan Rancangan Malaysia Kedua Belas, 2021-2025: Prospek Ekonomi,</a:t>
                      </a:r>
                    </a:p>
                    <a:p>
                      <a:r>
                        <a:rPr lang="ms-MY" sz="1100" b="0" i="1" u="none" strike="noStrike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Kerangka Keberhasilan Bersepadu Nasional Serta Perancangan Dan Pelaksanaan Projek Pembangunan)</a:t>
                      </a:r>
                    </a:p>
                    <a:p>
                      <a:endParaRPr lang="ms-MY" sz="1200" b="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r>
                        <a:rPr lang="ms-MY" sz="1400" b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Cth: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ms-MY" sz="1400" b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Meningkatkan kualiti perkhidmatan jabatan…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ms-MY" sz="1400" u="none" strike="noStrike" cap="none" noProof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Membolehkan rakyat terus menerus dapat menerima maklumat penting…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ms-MY" sz="1400" b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Memperluas dan meningkatkan jaringan komunikasi menerusi pelbagai program komunikasi…</a:t>
                      </a:r>
                      <a:endParaRPr lang="ms-MY" sz="1400" noProof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413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6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6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MY" sz="16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MY" sz="16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MY" sz="16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0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614321"/>
                  </a:ext>
                </a:extLst>
              </a:tr>
            </a:tbl>
          </a:graphicData>
        </a:graphic>
      </p:graphicFrame>
      <p:sp>
        <p:nvSpPr>
          <p:cNvPr id="8" name="Title 4">
            <a:extLst>
              <a:ext uri="{FF2B5EF4-FFF2-40B4-BE49-F238E27FC236}">
                <a16:creationId xmlns:a16="http://schemas.microsoft.com/office/drawing/2014/main" id="{D19C7698-5FF4-4A04-91AD-DA67494A810A}"/>
              </a:ext>
            </a:extLst>
          </p:cNvPr>
          <p:cNvSpPr txBox="1">
            <a:spLocks/>
          </p:cNvSpPr>
          <p:nvPr/>
        </p:nvSpPr>
        <p:spPr>
          <a:xfrm>
            <a:off x="307138" y="112581"/>
            <a:ext cx="10644392" cy="576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5. JUSTIFIKASI KEPERLUAN PROJEK (CLOUD)</a:t>
            </a:r>
            <a:endParaRPr lang="en-MY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13468" y="5935768"/>
            <a:ext cx="11450084" cy="420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80B19-1C40-8E4F-2B62-E862432432DE}"/>
              </a:ext>
            </a:extLst>
          </p:cNvPr>
          <p:cNvSpPr txBox="1"/>
          <p:nvPr/>
        </p:nvSpPr>
        <p:spPr>
          <a:xfrm>
            <a:off x="382388" y="6061820"/>
            <a:ext cx="113147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1200" b="1" dirty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Justifikasi projek perlu mengikut skop projek atau isu/ masalah yang dihadapi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 sz="1200" i="1" dirty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 boleh merujuk kepada dokumen permohonan peruntukan kepada EPU</a:t>
            </a:r>
          </a:p>
          <a:p>
            <a:pPr marL="285750" indent="-285750" algn="l">
              <a:buClr>
                <a:schemeClr val="accent1"/>
              </a:buClr>
              <a:buSzPct val="73000"/>
              <a:buFont typeface="Arial" panose="020B0604020202020204" pitchFamily="34" charset="0"/>
              <a:buChar char="•"/>
            </a:pP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Sekiranya ada slaid maklumat sokongan, sila </a:t>
            </a:r>
            <a:r>
              <a:rPr lang="ms-MY" sz="1200" i="1" dirty="0"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 kepada slaid tersebut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FFE2CEC-5B91-44CF-AE38-3B4DCDB8E785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Calibri"/>
                <a:cs typeface="Calibri"/>
                <a:sym typeface="Calibri"/>
              </a:rPr>
              <a:pPr>
                <a:defRPr/>
              </a:pPr>
              <a:t>7</a:t>
            </a:fld>
            <a:endParaRPr lang="ms-MY">
              <a:solidFill>
                <a:prstClr val="black">
                  <a:tint val="75000"/>
                </a:prstClr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83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670620" y="108248"/>
            <a:ext cx="9889876" cy="59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6. TADBIR URUS PROJEK</a:t>
            </a:r>
            <a:endParaRPr lang="ms-MY" sz="2800" b="1" i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54911" y="1010699"/>
            <a:ext cx="10598889" cy="391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Masukkan cadangan carta tadbir urus projek ICT yang akan dilaksanakan berdasarkan </a:t>
            </a:r>
            <a:r>
              <a:rPr lang="ms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Pekeliling Transformasi Pentadbiran Awam Bilangan 3 Tahun 2018: Panduan Pengurusan Projek ICT Sektor Awam (PPrISA) 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Garis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panduan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PPrISA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(Pengurusan 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ICT 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Awam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2.0</a:t>
            </a:r>
          </a:p>
          <a:p>
            <a:pPr marL="342900" indent="-342900" algn="l">
              <a:buClr>
                <a:schemeClr val="tx1"/>
              </a:buClr>
              <a:buSzPct val="100000"/>
              <a:buFont typeface="+mj-lt"/>
              <a:buAutoNum type="arabicPeriod"/>
            </a:pPr>
            <a:endParaRPr lang="ms-MY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Selaras dengan keperluan </a:t>
            </a:r>
            <a:r>
              <a:rPr lang="ms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skop projek, jadual pelaksanaan </a:t>
            </a: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ms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maklumat peruntukan</a:t>
            </a:r>
          </a:p>
          <a:p>
            <a:pPr algn="l">
              <a:buClr>
                <a:schemeClr val="tx1"/>
              </a:buClr>
              <a:buSzPct val="100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1D1A73D-5BCC-4890-A8E2-F5A96B60D1A1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Calibri"/>
                <a:cs typeface="Calibri"/>
                <a:sym typeface="Calibri"/>
              </a:rPr>
              <a:pPr>
                <a:defRPr/>
              </a:pPr>
              <a:t>8</a:t>
            </a:fld>
            <a:endParaRPr lang="ms-MY">
              <a:solidFill>
                <a:prstClr val="black">
                  <a:tint val="75000"/>
                </a:prstClr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58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313508" y="93225"/>
            <a:ext cx="10279147" cy="530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7. PENILAIAN RISIKO &amp; KLASIFIKASI DATA</a:t>
            </a:r>
            <a:endParaRPr lang="ms-MY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10757" y="1065474"/>
            <a:ext cx="11367734" cy="1893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SzPct val="90000"/>
              <a:buFont typeface="+mj-lt"/>
              <a:buAutoNum type="arabicPeriod"/>
            </a:pP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Pekeliling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–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Garis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Panduan Pengurusan Keselamatan Maklumat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Pengkomputeran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Awan (</a:t>
            </a:r>
            <a:r>
              <a:rPr lang="en-MY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Computing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Awam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dan</a:t>
            </a:r>
          </a:p>
          <a:p>
            <a:pPr marL="342900" indent="-342900" algn="l">
              <a:buSzPct val="90000"/>
              <a:buFont typeface="+mj-lt"/>
              <a:buAutoNum type="arabicPeriod"/>
            </a:pP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Edaran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Pengarah Keselamatan Kerajaan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2023: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Arahan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Keselamatan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Pembinaan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Pengubahsuaian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Kerajaan dan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Keselamatan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ICT (</a:t>
            </a:r>
            <a:r>
              <a:rPr lang="en-MY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Communication Technology</a:t>
            </a:r>
            <a:r>
              <a:rPr lang="en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l">
              <a:buSzPct val="90000"/>
            </a:pPr>
            <a:endParaRPr lang="ms-MY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FCDC7EA-0459-4D09-9FE8-E919D880549D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ms-MY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fld id="{BA0703F6-9220-493B-BC25-87A499A6DF38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SzTx/>
                <a:buFontTx/>
                <a:buNone/>
                <a:defRPr/>
              </a:pPr>
              <a:t>9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D8B7D38-55D3-4DB5-A335-72441F70F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037029"/>
              </p:ext>
            </p:extLst>
          </p:nvPr>
        </p:nvGraphicFramePr>
        <p:xfrm>
          <a:off x="924675" y="3241495"/>
          <a:ext cx="10551559" cy="286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68">
                  <a:extLst>
                    <a:ext uri="{9D8B030D-6E8A-4147-A177-3AD203B41FA5}">
                      <a16:colId xmlns:a16="http://schemas.microsoft.com/office/drawing/2014/main" val="2799067553"/>
                    </a:ext>
                  </a:extLst>
                </a:gridCol>
                <a:gridCol w="5151815">
                  <a:extLst>
                    <a:ext uri="{9D8B030D-6E8A-4147-A177-3AD203B41FA5}">
                      <a16:colId xmlns:a16="http://schemas.microsoft.com/office/drawing/2014/main" val="4099851312"/>
                    </a:ext>
                  </a:extLst>
                </a:gridCol>
                <a:gridCol w="4681276">
                  <a:extLst>
                    <a:ext uri="{9D8B030D-6E8A-4147-A177-3AD203B41FA5}">
                      <a16:colId xmlns:a16="http://schemas.microsoft.com/office/drawing/2014/main" val="2314134346"/>
                    </a:ext>
                  </a:extLst>
                </a:gridCol>
              </a:tblGrid>
              <a:tr h="372001">
                <a:tc>
                  <a:txBody>
                    <a:bodyPr/>
                    <a:lstStyle/>
                    <a:p>
                      <a:pPr algn="ctr"/>
                      <a:r>
                        <a:rPr lang="ms-MY" sz="1800" noProof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noProof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noProof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KETERANGAN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328283"/>
                  </a:ext>
                </a:extLst>
              </a:tr>
              <a:tr h="55923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ms-MY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1.</a:t>
                      </a:r>
                      <a:endParaRPr lang="ms-MY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MY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Adakah</a:t>
                      </a:r>
                      <a:r>
                        <a:rPr lang="en-MY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MY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risiko</a:t>
                      </a:r>
                      <a:r>
                        <a:rPr lang="en-MY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MY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dilaksanakan</a:t>
                      </a:r>
                      <a:r>
                        <a:rPr lang="en-MY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ms-MY" sz="1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 / TIDAK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336194"/>
                  </a:ext>
                </a:extLst>
              </a:tr>
              <a:tr h="65707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ms-MY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2.</a:t>
                      </a:r>
                      <a:endParaRPr lang="ms-MY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MY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dakah</a:t>
                      </a:r>
                      <a:r>
                        <a:rPr lang="en-MY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klasifikasi</a:t>
                      </a:r>
                      <a:r>
                        <a:rPr lang="en-MY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MY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MY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dilaksanakan</a:t>
                      </a:r>
                      <a:endParaRPr lang="en-MY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endParaRPr lang="ms-MY" sz="1800" i="1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ms-MY" sz="1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 / TIDAK</a:t>
                      </a:r>
                    </a:p>
                    <a:p>
                      <a:pPr algn="l">
                        <a:defRPr sz="1800"/>
                      </a:pPr>
                      <a:endParaRPr lang="ms-MY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42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ms-MY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3.</a:t>
                      </a:r>
                      <a:endParaRPr lang="ms-MY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MY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yatakan</a:t>
                      </a:r>
                      <a:r>
                        <a:rPr lang="en-MY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lang="en-MY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tahap</a:t>
                      </a:r>
                      <a:r>
                        <a:rPr lang="en-MY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klasifikasi</a:t>
                      </a:r>
                      <a:r>
                        <a:rPr lang="en-MY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yang </a:t>
                      </a:r>
                      <a:r>
                        <a:rPr lang="en-MY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diperoleh</a:t>
                      </a:r>
                      <a:r>
                        <a:rPr lang="en-MY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</a:p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ms-MY" sz="1800" i="1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ms-MY" sz="1800" b="1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 TERPERINGKAT / TERHAD / SULIT / RAHSIA / RAHSIA BESAR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392294"/>
                  </a:ext>
                </a:extLst>
              </a:tr>
              <a:tr h="30879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ms-MY" sz="18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Kemukakan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sokongan</a:t>
                      </a:r>
                      <a:endParaRPr lang="ms-MY" sz="180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ms-MY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Sila </a:t>
                      </a:r>
                      <a:r>
                        <a:rPr lang="ms-MY" sz="1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</a:t>
                      </a:r>
                      <a:r>
                        <a:rPr lang="ms-MY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kepada slaid tersebut</a:t>
                      </a:r>
                      <a:endParaRPr lang="ms-MY" sz="180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087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327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24618</TotalTime>
  <Words>2675</Words>
  <Application>Microsoft Office PowerPoint</Application>
  <PresentationFormat>Widescreen</PresentationFormat>
  <Paragraphs>578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Anaheim</vt:lpstr>
      <vt:lpstr>Arial</vt:lpstr>
      <vt:lpstr>Arial Black</vt:lpstr>
      <vt:lpstr>Arial Narrow</vt:lpstr>
      <vt:lpstr>Calibri</vt:lpstr>
      <vt:lpstr>Calibri Light</vt:lpstr>
      <vt:lpstr>Roboto Condensed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CMO JDN</dc:creator>
  <cp:lastModifiedBy>Roth Bahuang</cp:lastModifiedBy>
  <cp:revision>1550</cp:revision>
  <cp:lastPrinted>2023-08-04T08:42:28Z</cp:lastPrinted>
  <dcterms:created xsi:type="dcterms:W3CDTF">2018-10-04T01:13:00Z</dcterms:created>
  <dcterms:modified xsi:type="dcterms:W3CDTF">2025-11-26T07:25:35Z</dcterms:modified>
</cp:coreProperties>
</file>