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iR8puGrytnt6e/HGgFdcrGKBkcj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RAZIZAH BINTI NAIM (MAMPU)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603E383-476D-4C00-B353-AFF12B8C08A2}">
  <a:tblStyle styleId="{7603E383-476D-4C00-B353-AFF12B8C08A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customschemas.google.com/relationships/presentationmetadata" Target="meta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787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38" y="0"/>
            <a:ext cx="2949787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s-MY"/>
              <a:t>*****</a:t>
            </a:r>
            <a:endParaRPr/>
          </a:p>
        </p:txBody>
      </p:sp>
      <p:sp>
        <p:nvSpPr>
          <p:cNvPr id="91" name="Google Shape;91;p1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4927d1e8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4927d1e858_0_0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24927d1e858_0_0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ms-MY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010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4927d1e85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9" name="Google Shape;149;g24927d1e858_0_13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24927d1e858_0_13:notes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8246" y="188641"/>
            <a:ext cx="1329680" cy="108761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1008246" y="1521756"/>
            <a:ext cx="10602730" cy="1213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ms-MY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KERTAS PRA PERMOHONAN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ms-MY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PERKHIDMATAN PENGKOMPUTERAN AWAN 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11040176" y="50141"/>
            <a:ext cx="101065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ms-MY" sz="1200" b="0" i="1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Ver1. 3/2023</a:t>
            </a:r>
            <a:endParaRPr/>
          </a:p>
        </p:txBody>
      </p:sp>
      <p:sp>
        <p:nvSpPr>
          <p:cNvPr id="96" name="Google Shape;96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1</a:t>
            </a:fld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029902" y="3257549"/>
            <a:ext cx="10010274" cy="2747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ms-MY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 pra permohonan</a:t>
            </a:r>
            <a:r>
              <a:rPr lang="ms-MY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ini bertujuan untuk mendapatkan gambaran awal keperluan perkhidmatan </a:t>
            </a:r>
            <a:r>
              <a:rPr lang="ms-MY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cloud</a:t>
            </a:r>
            <a:r>
              <a:rPr lang="ms-MY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oleh agensi</a:t>
            </a:r>
            <a:r>
              <a:rPr lang="ms-MY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ms-MY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Agensi akan dinasihatkan untuk mengisi </a:t>
            </a:r>
            <a:r>
              <a:rPr lang="ms-MY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 permohonan lengkap</a:t>
            </a:r>
            <a:r>
              <a:rPr lang="ms-MY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perkhidmatan awan selepas pertimbangan ke atas template pra permohonan dianalisis berasaskan maklumat yang dikemukakan.</a:t>
            </a:r>
            <a:endParaRPr/>
          </a:p>
          <a:p>
            <a:pPr marL="514350" marR="0" lvl="0" indent="-361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2"/>
          <p:cNvGraphicFramePr/>
          <p:nvPr>
            <p:extLst>
              <p:ext uri="{D42A27DB-BD31-4B8C-83A1-F6EECF244321}">
                <p14:modId xmlns:p14="http://schemas.microsoft.com/office/powerpoint/2010/main" val="1088878652"/>
              </p:ext>
            </p:extLst>
          </p:nvPr>
        </p:nvGraphicFramePr>
        <p:xfrm>
          <a:off x="228593" y="348232"/>
          <a:ext cx="11703225" cy="6165607"/>
        </p:xfrm>
        <a:graphic>
          <a:graphicData uri="http://schemas.openxmlformats.org/drawingml/2006/table">
            <a:tbl>
              <a:tblPr firstCol="1" bandRow="1">
                <a:noFill/>
                <a:tableStyleId>{7603E383-476D-4C00-B353-AFF12B8C08A2}</a:tableStyleId>
              </a:tblPr>
              <a:tblGrid>
                <a:gridCol w="460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50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endParaRPr sz="120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>
                          <a:latin typeface="+mj-lt"/>
                          <a:ea typeface="Arial"/>
                          <a:cs typeface="Arial"/>
                          <a:sym typeface="Arial"/>
                        </a:rPr>
                        <a:t>NAMA AGENSI</a:t>
                      </a:r>
                      <a:endParaRPr sz="1200" b="1" u="none" strike="noStrike" cap="none">
                        <a:solidFill>
                          <a:schemeClr val="lt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i="1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0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2.</a:t>
                      </a:r>
                      <a:endParaRPr sz="120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KATEGORI AGENSI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endParaRPr lang="ms-MY" sz="1200" u="none" strike="noStrike" cap="none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Kementerian</a:t>
                      </a:r>
                      <a:endParaRPr sz="1200" dirty="0">
                        <a:latin typeface="+mj-lt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Jabatan Persekutuan</a:t>
                      </a:r>
                      <a:endParaRPr sz="1200" dirty="0">
                        <a:latin typeface="+mj-lt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Pejabat Setiausaha Kerajaan Negeri</a:t>
                      </a:r>
                      <a:endParaRPr sz="1200" dirty="0">
                        <a:latin typeface="+mj-lt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Badan Berkanun Persekutuan di bawah saraan</a:t>
                      </a:r>
                      <a:endParaRPr sz="1200" dirty="0">
                        <a:latin typeface="+mj-lt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Badan Berkanun Persekutuan diasingkan saraan</a:t>
                      </a:r>
                      <a:endParaRPr sz="1200" dirty="0">
                        <a:latin typeface="+mj-lt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Badan Berkanun Negeri</a:t>
                      </a:r>
                      <a:endParaRPr sz="1200" dirty="0">
                        <a:latin typeface="+mj-lt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Pihak Berkuasan Tempatan</a:t>
                      </a:r>
                    </a:p>
                    <a:p>
                      <a:pPr marL="17475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lang="en-MY"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27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3.</a:t>
                      </a:r>
                      <a:endParaRPr sz="120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>
                          <a:latin typeface="+mj-lt"/>
                          <a:ea typeface="Arial"/>
                          <a:cs typeface="Arial"/>
                          <a:sym typeface="Arial"/>
                        </a:rPr>
                        <a:t>NAMA PROJEK</a:t>
                      </a:r>
                      <a:endParaRPr sz="1200" b="1" u="none" strike="noStrike" cap="none">
                        <a:solidFill>
                          <a:schemeClr val="lt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i="1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00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4.</a:t>
                      </a:r>
                      <a:endParaRPr sz="120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LATAR BELAKANG PROJEK </a:t>
                      </a:r>
                      <a:endParaRPr sz="1200" b="1" dirty="0">
                        <a:solidFill>
                          <a:schemeClr val="lt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i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</a:t>
                      </a:r>
                      <a:endParaRPr sz="1200" dirty="0">
                        <a:latin typeface="+mj-lt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4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latin typeface="+mj-lt"/>
                        </a:rPr>
                        <a:t>5.</a:t>
                      </a:r>
                      <a:endParaRPr sz="1200" b="1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KATEGORI PROJEK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eriod"/>
                      </a:pPr>
                      <a:r>
                        <a:rPr lang="ms-MY" sz="1200" noProof="0">
                          <a:latin typeface="+mj-lt"/>
                          <a:ea typeface="Arial"/>
                          <a:cs typeface="Arial"/>
                          <a:sym typeface="Arial"/>
                        </a:rPr>
                        <a:t>Sistem Baharu  </a:t>
                      </a:r>
                    </a:p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eriod"/>
                      </a:pPr>
                      <a:r>
                        <a:rPr lang="ms-MY" sz="1200" noProof="0">
                          <a:latin typeface="+mj-lt"/>
                          <a:ea typeface="Arial"/>
                          <a:cs typeface="Arial"/>
                          <a:sym typeface="Arial"/>
                        </a:rPr>
                        <a:t>Naik Taraf Sistem </a:t>
                      </a:r>
                    </a:p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eriod"/>
                      </a:pPr>
                      <a:r>
                        <a:rPr lang="ms-MY" sz="1200" noProof="0">
                          <a:latin typeface="+mj-lt"/>
                          <a:ea typeface="Arial"/>
                          <a:cs typeface="Arial"/>
                          <a:sym typeface="Arial"/>
                        </a:rPr>
                        <a:t>Sistem Sedia Ada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711403457"/>
                  </a:ext>
                </a:extLst>
              </a:tr>
              <a:tr h="8116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5.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JUSTIFIKASI RINGKAS PROJEK</a:t>
                      </a:r>
                      <a:endParaRPr sz="1200" dirty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i="1" noProof="0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lang="ms-MY" sz="1200" i="1" noProof="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lang="ms-MY" sz="1200" i="1" noProof="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lang="ms-MY" sz="1200" i="1" noProof="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9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7.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KLASIFIKASI DATA</a:t>
                      </a:r>
                      <a:endParaRPr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095"/>
                        <a:buFont typeface="Arial"/>
                        <a:buNone/>
                      </a:pPr>
                      <a:r>
                        <a:rPr lang="ms-MY" sz="1200" i="1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</a:t>
                      </a:r>
                      <a:endParaRPr sz="1200">
                        <a:latin typeface="+mj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9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8.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          </a:ext>
                          </a:extLst>
                        </a:rPr>
                        <a:t>ANGGARAN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KOS / TEMPOH (MULA &amp; TAMAT)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i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 </a:t>
                      </a:r>
                      <a:endParaRPr sz="1200" dirty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9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9.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SUMBER PERUNTUKAN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i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 </a:t>
                      </a:r>
                      <a:endParaRPr sz="1200" dirty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4" name="Google Shape;104;p2"/>
          <p:cNvSpPr txBox="1"/>
          <p:nvPr/>
        </p:nvSpPr>
        <p:spPr>
          <a:xfrm>
            <a:off x="260182" y="9002"/>
            <a:ext cx="9045101" cy="50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ms-MY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PENERANGAN RINGKAS KEPERLUAN AGENSI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2</a:t>
            </a:fld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8934450" y="760066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8934450" y="978920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8934450" y="1188868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8934450" y="1404990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8934450" y="1623378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8934450" y="1829926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8934450" y="2038061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07;p2">
            <a:extLst>
              <a:ext uri="{FF2B5EF4-FFF2-40B4-BE49-F238E27FC236}">
                <a16:creationId xmlns:a16="http://schemas.microsoft.com/office/drawing/2014/main" id="{3E47EA91-90D0-444D-AF52-FCD45F6EC76D}"/>
              </a:ext>
            </a:extLst>
          </p:cNvPr>
          <p:cNvSpPr/>
          <p:nvPr/>
        </p:nvSpPr>
        <p:spPr>
          <a:xfrm>
            <a:off x="6148436" y="3733533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07;p2">
            <a:extLst>
              <a:ext uri="{FF2B5EF4-FFF2-40B4-BE49-F238E27FC236}">
                <a16:creationId xmlns:a16="http://schemas.microsoft.com/office/drawing/2014/main" id="{8B60343B-E0C0-425A-BF43-1BB48C36E723}"/>
              </a:ext>
            </a:extLst>
          </p:cNvPr>
          <p:cNvSpPr/>
          <p:nvPr/>
        </p:nvSpPr>
        <p:spPr>
          <a:xfrm>
            <a:off x="6146726" y="3947577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07;p2">
            <a:extLst>
              <a:ext uri="{FF2B5EF4-FFF2-40B4-BE49-F238E27FC236}">
                <a16:creationId xmlns:a16="http://schemas.microsoft.com/office/drawing/2014/main" id="{CAC588DB-5C18-479D-B264-399E2495BCB7}"/>
              </a:ext>
            </a:extLst>
          </p:cNvPr>
          <p:cNvSpPr/>
          <p:nvPr/>
        </p:nvSpPr>
        <p:spPr>
          <a:xfrm>
            <a:off x="6146725" y="4153057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4927d1e858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ms-MY"/>
              <a:t>3</a:t>
            </a:fld>
            <a:endParaRPr/>
          </a:p>
        </p:txBody>
      </p:sp>
      <p:graphicFrame>
        <p:nvGraphicFramePr>
          <p:cNvPr id="122" name="Google Shape;122;g24927d1e858_0_0"/>
          <p:cNvGraphicFramePr/>
          <p:nvPr>
            <p:extLst>
              <p:ext uri="{D42A27DB-BD31-4B8C-83A1-F6EECF244321}">
                <p14:modId xmlns:p14="http://schemas.microsoft.com/office/powerpoint/2010/main" val="642453434"/>
              </p:ext>
            </p:extLst>
          </p:nvPr>
        </p:nvGraphicFramePr>
        <p:xfrm>
          <a:off x="279232" y="446329"/>
          <a:ext cx="11703225" cy="6139145"/>
        </p:xfrm>
        <a:graphic>
          <a:graphicData uri="http://schemas.openxmlformats.org/drawingml/2006/table">
            <a:tbl>
              <a:tblPr firstCol="1" bandRow="1">
                <a:noFill/>
                <a:tableStyleId>{7603E383-476D-4C00-B353-AFF12B8C08A2}</a:tableStyleId>
              </a:tblPr>
              <a:tblGrid>
                <a:gridCol w="5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4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200" b="1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10.</a:t>
                      </a:r>
                      <a:endParaRPr sz="1200" b="1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LOKASI </a:t>
                      </a:r>
                      <a:r>
                        <a:rPr lang="ms-MY" sz="1200" b="1" i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HOSTING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SEMASA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i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Sila nyatakan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11.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PERKHIDMATAN YANG DIPERLUKAN 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(Tandakan (\) di ruang perkhidmatan berkenaan dan isikan maklumat perkhidmatan yang diperlukan secara ringkas)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i. </a:t>
                      </a: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Infrastructure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as a </a:t>
                      </a: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Service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(</a:t>
                      </a: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IaaS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): 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…………………………..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ii.Platform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as a </a:t>
                      </a: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Service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(</a:t>
                      </a: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PaaS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): 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…………………………….   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iii.Software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as a </a:t>
                      </a: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Service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(</a:t>
                      </a: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SaaS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): 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……………………………..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iv.Perkhidmatan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(Profesional </a:t>
                      </a: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Service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): 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………………………………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12.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KAPASITI SEDIA ADA (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Sekiranya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Projek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bagi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kategori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Naik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Taraf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Sistem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atau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Sedia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Ada)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  <a:sym typeface="Arial"/>
                        </a:rPr>
                        <a:t>i.      Jumlah Bilangan VM  .........................                      ii.    Jumlah Storan     ...........................</a:t>
                      </a:r>
                      <a:endParaRPr lang="ms-MY" sz="1200" b="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lang="ms-MY" sz="1200" b="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  <a:sym typeface="Arial"/>
                        </a:rPr>
                        <a:t>  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  <a:sym typeface="Arial"/>
                        </a:rPr>
                        <a:t>iii.    Jumlah VCPU             .........................                     iv.   Jumlah Memori    ...........................</a:t>
                      </a:r>
                      <a:endParaRPr lang="ms-MY" sz="1200" b="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4179891885"/>
                  </a:ext>
                </a:extLst>
              </a:tr>
              <a:tr h="415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13.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PERATUS (%) PENGGUNAAN SUMBER  SEDIA ADA / </a:t>
                      </a:r>
                      <a:r>
                        <a:rPr lang="en-MY" sz="1200" b="1" i="1" dirty="0">
                          <a:solidFill>
                            <a:schemeClr val="tx1"/>
                          </a:solidFill>
                          <a:latin typeface="+mn-lt"/>
                        </a:rPr>
                        <a:t>CURRENT UTILIZATIONS 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Sekiranya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Projek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bagi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kategori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Naik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Taraf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Sistem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atau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Sedia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Ada)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  <a:sym typeface="Arial"/>
                        </a:rPr>
                        <a:t>i.      % VM  .........................                      ii.    % Storan     ...........................</a:t>
                      </a:r>
                      <a:endParaRPr lang="ms-MY" sz="1200" b="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lang="ms-MY" sz="1200" b="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  <a:sym typeface="Arial"/>
                        </a:rPr>
                        <a:t>  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0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  <a:sym typeface="Arial"/>
                        </a:rPr>
                        <a:t>iii.    % VCPU             .........................                     iv.   % Memori    ...........................</a:t>
                      </a:r>
                      <a:endParaRPr lang="ms-MY" sz="1200" b="0" i="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4084786955"/>
                  </a:ext>
                </a:extLst>
              </a:tr>
              <a:tr h="415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14.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KAPASITI PERKHIDMATAN IAAS YANG DIPERLUKAN (Sekiranya ada)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i.      Jumlah Bilangan VM  .........................                      ii.    Jumlah Storan     ...........................</a:t>
                      </a:r>
                      <a:endParaRPr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lang="en-MY" sz="1200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120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iii.    Jumlah VCPU             .........................                     iv.   Jumlah Memori    ...........................</a:t>
                      </a:r>
                      <a:endParaRPr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15.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CADANGAN TARIKH  MULA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lang="ms-MY" sz="1200" b="1" i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GO LIVE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752629689"/>
                  </a:ext>
                </a:extLst>
              </a:tr>
            </a:tbl>
          </a:graphicData>
        </a:graphic>
      </p:graphicFrame>
      <p:sp>
        <p:nvSpPr>
          <p:cNvPr id="123" name="Google Shape;123;g24927d1e858_0_0"/>
          <p:cNvSpPr/>
          <p:nvPr/>
        </p:nvSpPr>
        <p:spPr>
          <a:xfrm>
            <a:off x="6800650" y="906750"/>
            <a:ext cx="723000" cy="279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24927d1e858_0_0"/>
          <p:cNvSpPr/>
          <p:nvPr/>
        </p:nvSpPr>
        <p:spPr>
          <a:xfrm>
            <a:off x="6806618" y="1782125"/>
            <a:ext cx="723000" cy="279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4927d1e858_0_0"/>
          <p:cNvSpPr/>
          <p:nvPr/>
        </p:nvSpPr>
        <p:spPr>
          <a:xfrm>
            <a:off x="6814901" y="2698825"/>
            <a:ext cx="723000" cy="279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24927d1e858_0_0"/>
          <p:cNvSpPr/>
          <p:nvPr/>
        </p:nvSpPr>
        <p:spPr>
          <a:xfrm>
            <a:off x="6804748" y="3615525"/>
            <a:ext cx="723000" cy="279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2"/>
          <p:cNvGraphicFramePr/>
          <p:nvPr>
            <p:extLst>
              <p:ext uri="{D42A27DB-BD31-4B8C-83A1-F6EECF244321}">
                <p14:modId xmlns:p14="http://schemas.microsoft.com/office/powerpoint/2010/main" val="2983235210"/>
              </p:ext>
            </p:extLst>
          </p:nvPr>
        </p:nvGraphicFramePr>
        <p:xfrm>
          <a:off x="228593" y="358506"/>
          <a:ext cx="11703225" cy="6343020"/>
        </p:xfrm>
        <a:graphic>
          <a:graphicData uri="http://schemas.openxmlformats.org/drawingml/2006/table">
            <a:tbl>
              <a:tblPr firstCol="1" bandRow="1">
                <a:noFill/>
                <a:tableStyleId>{7603E383-476D-4C00-B353-AFF12B8C08A2}</a:tableStyleId>
              </a:tblPr>
              <a:tblGrid>
                <a:gridCol w="460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endParaRPr sz="120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>
                          <a:latin typeface="+mj-lt"/>
                          <a:ea typeface="Arial"/>
                          <a:cs typeface="Arial"/>
                          <a:sym typeface="Arial"/>
                        </a:rPr>
                        <a:t>NAMA AGENSI</a:t>
                      </a:r>
                      <a:endParaRPr sz="1200" b="1" u="none" strike="noStrike" cap="none">
                        <a:solidFill>
                          <a:schemeClr val="lt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i="1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0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2.</a:t>
                      </a:r>
                      <a:endParaRPr sz="120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KATEGORI AGENSI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6050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Kementerian</a:t>
                      </a:r>
                      <a:endParaRPr sz="1200" dirty="0">
                        <a:latin typeface="+mj-lt"/>
                      </a:endParaRPr>
                    </a:p>
                    <a:p>
                      <a:pPr marL="46050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Jabatan Persekutuan</a:t>
                      </a:r>
                      <a:endParaRPr sz="1200" dirty="0">
                        <a:latin typeface="+mj-lt"/>
                      </a:endParaRPr>
                    </a:p>
                    <a:p>
                      <a:pPr marL="46050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Pejabat Setiausaha Kerajaan Negeri</a:t>
                      </a:r>
                      <a:endParaRPr sz="1200" dirty="0">
                        <a:latin typeface="+mj-lt"/>
                      </a:endParaRPr>
                    </a:p>
                    <a:p>
                      <a:pPr marL="46050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Badan Berkanun Persekutuan di bawah saraan</a:t>
                      </a:r>
                      <a:endParaRPr sz="1200" dirty="0">
                        <a:latin typeface="+mj-lt"/>
                      </a:endParaRPr>
                    </a:p>
                    <a:p>
                      <a:pPr marL="46050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Badan Berkanun Persekutuan diasingkan saraan</a:t>
                      </a:r>
                      <a:endParaRPr sz="1200" dirty="0">
                        <a:latin typeface="+mj-lt"/>
                      </a:endParaRPr>
                    </a:p>
                    <a:p>
                      <a:pPr marL="46050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Badan Berkanun Negeri</a:t>
                      </a:r>
                      <a:endParaRPr sz="1200" dirty="0">
                        <a:latin typeface="+mj-lt"/>
                      </a:endParaRPr>
                    </a:p>
                    <a:p>
                      <a:pPr marL="46050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+mj-lt"/>
                        <a:buAutoNum type="romanLcPeriod"/>
                      </a:pPr>
                      <a:r>
                        <a:rPr lang="ms-MY" sz="120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Pihak Berkuasan Tempatan</a:t>
                      </a:r>
                    </a:p>
                    <a:p>
                      <a:pPr marL="17475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lang="en-MY"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27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3.</a:t>
                      </a:r>
                      <a:endParaRPr sz="120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u="none" strike="noStrike" cap="none">
                          <a:latin typeface="+mj-lt"/>
                          <a:ea typeface="Arial"/>
                          <a:cs typeface="Arial"/>
                          <a:sym typeface="Arial"/>
                        </a:rPr>
                        <a:t>NAMA PROJEK</a:t>
                      </a:r>
                      <a:endParaRPr sz="1200" b="1" u="none" strike="noStrike" cap="none">
                        <a:solidFill>
                          <a:schemeClr val="lt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i="1" u="none" strike="noStrike" cap="none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</a:t>
                      </a:r>
                      <a:endParaRPr sz="1200">
                        <a:latin typeface="+mj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00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4.</a:t>
                      </a:r>
                      <a:endParaRPr sz="120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>
                          <a:latin typeface="+mj-lt"/>
                          <a:ea typeface="Arial"/>
                          <a:cs typeface="Arial"/>
                          <a:sym typeface="Arial"/>
                        </a:rPr>
                        <a:t>LATAR BELAKANG PROJEK </a:t>
                      </a:r>
                      <a:endParaRPr sz="1200" b="1">
                        <a:solidFill>
                          <a:schemeClr val="lt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i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</a:t>
                      </a:r>
                      <a:endParaRPr sz="1200" dirty="0">
                        <a:latin typeface="+mj-lt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4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latin typeface="+mj-lt"/>
                        </a:rPr>
                        <a:t>5.</a:t>
                      </a:r>
                      <a:endParaRPr sz="1200" b="1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KATEGORI PROJEK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eriod"/>
                      </a:pPr>
                      <a:r>
                        <a:rPr lang="ms-MY" sz="1200" noProof="0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Sistem Baharu  </a:t>
                      </a:r>
                    </a:p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eriod"/>
                      </a:pPr>
                      <a:r>
                        <a:rPr lang="ms-MY" sz="1200" noProof="0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Naik Taraf Sistem </a:t>
                      </a:r>
                    </a:p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eriod"/>
                      </a:pPr>
                      <a:r>
                        <a:rPr lang="ms-MY" sz="1200" noProof="0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Sistem Sedia Ada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711403457"/>
                  </a:ext>
                </a:extLst>
              </a:tr>
              <a:tr h="8116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5.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JUSTIFIKASI RINGKAS PROJEK</a:t>
                      </a:r>
                      <a:endParaRPr sz="1200" dirty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i="1" noProof="0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Sila nyatakan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i="0" noProof="0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i. </a:t>
                      </a:r>
                      <a:r>
                        <a:rPr lang="ms-MY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Bagi mengelakkan pembaziran penggunaan utiliti di sekolah dan jumlah lebihan aset, terutamanya di peringkat sekolah</a:t>
                      </a:r>
                      <a:endParaRPr lang="ms-MY" sz="1200" i="1" noProof="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lang="ms-MY" sz="1200" i="1" noProof="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lang="ms-MY" sz="1200" i="1" noProof="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9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7.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KLASIFIKASI DATA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rtl="0"/>
                      <a:r>
                        <a:rPr lang="ms-MY" sz="1400" b="0" i="0" u="none" strike="noStrike" cap="none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Maklumat Rasmi/Tidak Terperingkat</a:t>
                      </a:r>
                      <a:endParaRPr lang="ms-MY" sz="1200" b="0">
                        <a:effectLst/>
                      </a:endParaRPr>
                    </a:p>
                    <a:p>
                      <a:endParaRPr lang="ms-MY" sz="1200" b="0" dirty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9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8.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latin typeface="+mj-lt"/>
                          <a:ea typeface="Arial"/>
                          <a:cs typeface="Arial"/>
                          <a:sym typeface="Arial"/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          </a:ext>
                          </a:extLst>
                        </a:rPr>
                        <a:t>ANGGARAN </a:t>
                      </a:r>
                      <a:r>
                        <a:rPr lang="ms-MY" sz="1200" b="1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KOS </a:t>
                      </a:r>
                      <a:r>
                        <a:rPr lang="ms-MY" sz="1200" b="1">
                          <a:solidFill>
                            <a:srgbClr val="1155CC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/ </a:t>
                      </a:r>
                      <a:r>
                        <a:rPr lang="ms-MY" sz="1200" b="1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TEMPOH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(Mula &amp; Tamat)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1,500,000.00 (3 tahun)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 2024 – Feb 2027</a:t>
                      </a:r>
                      <a:endParaRPr lang="ms-MY" sz="1200" dirty="0">
                        <a:effectLst/>
                      </a:endParaRPr>
                    </a:p>
                  </a:txBody>
                  <a:tcPr marL="63500" marR="63500" marT="31750" marB="317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9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9.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SUMBER PERUNTUKAN</a:t>
                      </a:r>
                      <a:endParaRPr sz="12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Peruntukan MAMPU</a:t>
                      </a:r>
                      <a:endParaRPr lang="ms-MY" sz="1200" dirty="0">
                        <a:effectLst/>
                      </a:endParaRPr>
                    </a:p>
                  </a:txBody>
                  <a:tcPr marL="63500" marR="63500" marT="31750" marB="317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4" name="Google Shape;104;p2"/>
          <p:cNvSpPr txBox="1"/>
          <p:nvPr/>
        </p:nvSpPr>
        <p:spPr>
          <a:xfrm>
            <a:off x="260182" y="9002"/>
            <a:ext cx="9045101" cy="50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ms-MY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PENERANGAN RINGKAS KEPERLUAN AGENSI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4</a:t>
            </a:fld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8934450" y="758417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8934450" y="966805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8934450" y="1175194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8934450" y="1373308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8934450" y="1581696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8934450" y="1792008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8934450" y="1988996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07;p2">
            <a:extLst>
              <a:ext uri="{FF2B5EF4-FFF2-40B4-BE49-F238E27FC236}">
                <a16:creationId xmlns:a16="http://schemas.microsoft.com/office/drawing/2014/main" id="{3E47EA91-90D0-444D-AF52-FCD45F6EC76D}"/>
              </a:ext>
            </a:extLst>
          </p:cNvPr>
          <p:cNvSpPr/>
          <p:nvPr/>
        </p:nvSpPr>
        <p:spPr>
          <a:xfrm>
            <a:off x="6148436" y="3654023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07;p2">
            <a:extLst>
              <a:ext uri="{FF2B5EF4-FFF2-40B4-BE49-F238E27FC236}">
                <a16:creationId xmlns:a16="http://schemas.microsoft.com/office/drawing/2014/main" id="{8B60343B-E0C0-425A-BF43-1BB48C36E723}"/>
              </a:ext>
            </a:extLst>
          </p:cNvPr>
          <p:cNvSpPr/>
          <p:nvPr/>
        </p:nvSpPr>
        <p:spPr>
          <a:xfrm>
            <a:off x="6146726" y="3868067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07;p2">
            <a:extLst>
              <a:ext uri="{FF2B5EF4-FFF2-40B4-BE49-F238E27FC236}">
                <a16:creationId xmlns:a16="http://schemas.microsoft.com/office/drawing/2014/main" id="{CAC588DB-5C18-479D-B264-399E2495BCB7}"/>
              </a:ext>
            </a:extLst>
          </p:cNvPr>
          <p:cNvSpPr/>
          <p:nvPr/>
        </p:nvSpPr>
        <p:spPr>
          <a:xfrm>
            <a:off x="6146725" y="4073547"/>
            <a:ext cx="486952" cy="17302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45;p3">
            <a:extLst>
              <a:ext uri="{FF2B5EF4-FFF2-40B4-BE49-F238E27FC236}">
                <a16:creationId xmlns:a16="http://schemas.microsoft.com/office/drawing/2014/main" id="{971CD4B7-29D0-4B25-858B-204B2C9FE0A8}"/>
              </a:ext>
            </a:extLst>
          </p:cNvPr>
          <p:cNvSpPr/>
          <p:nvPr/>
        </p:nvSpPr>
        <p:spPr>
          <a:xfrm rot="-2228740">
            <a:off x="94121" y="1150091"/>
            <a:ext cx="3534443" cy="80529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ms-MY"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CONTOH</a:t>
            </a:r>
            <a:endParaRPr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5819D05-B56A-4C6F-8D77-A69A19A8A20B}"/>
              </a:ext>
            </a:extLst>
          </p:cNvPr>
          <p:cNvCxnSpPr>
            <a:cxnSpLocks/>
          </p:cNvCxnSpPr>
          <p:nvPr/>
        </p:nvCxnSpPr>
        <p:spPr>
          <a:xfrm>
            <a:off x="6216614" y="3879518"/>
            <a:ext cx="354134" cy="127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3CB930B-A2F4-4CF8-999A-1D5F2D5CD614}"/>
              </a:ext>
            </a:extLst>
          </p:cNvPr>
          <p:cNvCxnSpPr>
            <a:cxnSpLocks/>
          </p:cNvCxnSpPr>
          <p:nvPr/>
        </p:nvCxnSpPr>
        <p:spPr>
          <a:xfrm>
            <a:off x="9000859" y="792459"/>
            <a:ext cx="354134" cy="127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17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g24927d1e858_0_13"/>
          <p:cNvGraphicFramePr/>
          <p:nvPr>
            <p:extLst>
              <p:ext uri="{D42A27DB-BD31-4B8C-83A1-F6EECF244321}">
                <p14:modId xmlns:p14="http://schemas.microsoft.com/office/powerpoint/2010/main" val="2926965518"/>
              </p:ext>
            </p:extLst>
          </p:nvPr>
        </p:nvGraphicFramePr>
        <p:xfrm>
          <a:off x="279232" y="466877"/>
          <a:ext cx="11703225" cy="6139145"/>
        </p:xfrm>
        <a:graphic>
          <a:graphicData uri="http://schemas.openxmlformats.org/drawingml/2006/table">
            <a:tbl>
              <a:tblPr firstCol="1" bandRow="1">
                <a:noFill/>
                <a:tableStyleId>{7603E383-476D-4C00-B353-AFF12B8C08A2}</a:tableStyleId>
              </a:tblPr>
              <a:tblGrid>
                <a:gridCol w="47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10.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LOKASI </a:t>
                      </a:r>
                      <a:r>
                        <a:rPr lang="ms-MY" sz="1200" b="1" i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HOSTING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SEMASA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Pusat Data KPM</a:t>
                      </a:r>
                      <a:endParaRPr sz="120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cs typeface="Arial"/>
                          <a:sym typeface="Arial"/>
                        </a:rPr>
                        <a:t>11.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PERKHIDMATAN YANG DIPERLUKAN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i. Infrastructure as a Service (IaaS):   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Seperti</a:t>
                      </a:r>
                      <a:r>
                        <a:rPr lang="en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di </a:t>
                      </a:r>
                      <a:r>
                        <a:rPr lang="en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perkara</a:t>
                      </a:r>
                      <a:r>
                        <a:rPr lang="en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14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……………………………………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ii. Platform as a Service (PaaS): 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…………………………………….</a:t>
                      </a: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iii. Software as a Service (</a:t>
                      </a:r>
                      <a:r>
                        <a:rPr lang="ms-MY" sz="1200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SaaS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):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300 </a:t>
                      </a:r>
                      <a:r>
                        <a:rPr lang="en-MY" sz="1200" i="1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Lesen</a:t>
                      </a: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MS 365</a:t>
                      </a:r>
                      <a:endParaRPr lang="ms-MY" sz="1200" i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…………………………………….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iv. Perkhidmatan (Profesional Service): 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200" i="1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Pemasangan</a:t>
                      </a:r>
                      <a:r>
                        <a:rPr lang="en-MY" sz="1200" i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dan </a:t>
                      </a:r>
                      <a:r>
                        <a:rPr lang="en-MY" sz="1200" i="1" dirty="0" err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konfigurasi</a:t>
                      </a:r>
                      <a:endParaRPr sz="1200" i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……………………………………………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12.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KAPASITI SEDIA ADA (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Sekiranya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Projek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bagi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kategori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Naik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Taraf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Sistem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atau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Sedia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Ada)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i.  Jumlah Bilangan VM  = 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15vm  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        ii.    Jumlah Storan = 6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TB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iii. Jumlah VCPU =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120vCPU     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          iv.   Jumlah Memori =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240GB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419542"/>
                  </a:ext>
                </a:extLst>
              </a:tr>
              <a:tr h="415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13.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PERATUS (%) PENGGUNAAN SUMBER  SEDIA ADA / </a:t>
                      </a:r>
                      <a:r>
                        <a:rPr lang="en-MY" sz="1200" b="1" i="1" dirty="0">
                          <a:solidFill>
                            <a:schemeClr val="tx1"/>
                          </a:solidFill>
                          <a:latin typeface="+mn-lt"/>
                        </a:rPr>
                        <a:t>CURRENT UTILIZATIONS 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Sekiranya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Projek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bagi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kategori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Naik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Taraf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Sistem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atau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Sedia</a:t>
                      </a: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Ada)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i. % VM  </a:t>
                      </a:r>
                      <a:r>
                        <a:rPr lang="ms-MY" sz="120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=  </a:t>
                      </a:r>
                      <a:r>
                        <a:rPr lang="ms-MY" sz="1200" b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100%  </a:t>
                      </a:r>
                      <a:r>
                        <a:rPr lang="ms-MY" sz="120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        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ii.    % Storan =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90%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iii. % VCPU =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75%     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          iv.   % Memori =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85%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691480"/>
                  </a:ext>
                </a:extLst>
              </a:tr>
              <a:tr h="415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14.</a:t>
                      </a:r>
                      <a:endParaRPr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KAPASITI PERKHIDMATAN IAAS YANG DIPERLUKAN (Sekiranya ada)</a:t>
                      </a:r>
                      <a:endParaRPr sz="12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i.  Jumlah Bilangan VM  = 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30vm  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        ii.    Jumlah Storan =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10TB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endParaRPr sz="1200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iii. Jumlah VCPU =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240vCPU     </a:t>
                      </a:r>
                      <a:r>
                        <a:rPr lang="ms-MY" sz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          iv.   Jumlah Memori = 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480GB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15.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CADANGAN TARIKH  MULA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lang="ms-MY" sz="1200" b="1" i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GO LIVE</a:t>
                      </a:r>
                      <a:r>
                        <a:rPr lang="ms-MY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MY" sz="1200" b="1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 </a:t>
                      </a:r>
                      <a:r>
                        <a:rPr lang="ms-MY" sz="1200" b="1" noProof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Mac </a:t>
                      </a:r>
                      <a:r>
                        <a:rPr lang="ms-MY" sz="1200" b="1" noProof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2024</a:t>
                      </a: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0328449"/>
                  </a:ext>
                </a:extLst>
              </a:tr>
            </a:tbl>
          </a:graphicData>
        </a:graphic>
      </p:graphicFrame>
      <p:sp>
        <p:nvSpPr>
          <p:cNvPr id="153" name="Google Shape;153;g24927d1e858_0_13"/>
          <p:cNvSpPr txBox="1"/>
          <p:nvPr/>
        </p:nvSpPr>
        <p:spPr>
          <a:xfrm>
            <a:off x="260182" y="9002"/>
            <a:ext cx="9045000" cy="5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ms-MY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PENERANGAN RINGKAS KEPERLUAN AGENSI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24927d1e858_0_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5</a:t>
            </a:fld>
            <a:endParaRPr/>
          </a:p>
        </p:txBody>
      </p:sp>
      <p:sp>
        <p:nvSpPr>
          <p:cNvPr id="155" name="Google Shape;155;g24927d1e858_0_13"/>
          <p:cNvSpPr/>
          <p:nvPr/>
        </p:nvSpPr>
        <p:spPr>
          <a:xfrm rot="-2228710">
            <a:off x="144775" y="1127967"/>
            <a:ext cx="3534401" cy="80538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ms-MY"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CONTOH</a:t>
            </a:r>
            <a:endParaRPr/>
          </a:p>
        </p:txBody>
      </p:sp>
      <p:sp>
        <p:nvSpPr>
          <p:cNvPr id="156" name="Google Shape;156;g24927d1e858_0_13"/>
          <p:cNvSpPr/>
          <p:nvPr/>
        </p:nvSpPr>
        <p:spPr>
          <a:xfrm>
            <a:off x="6830505" y="894288"/>
            <a:ext cx="419100" cy="247121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56;g24927d1e858_0_13">
            <a:extLst>
              <a:ext uri="{FF2B5EF4-FFF2-40B4-BE49-F238E27FC236}">
                <a16:creationId xmlns:a16="http://schemas.microsoft.com/office/drawing/2014/main" id="{3BA4D051-F81E-4271-8D32-6E4D57F8650B}"/>
              </a:ext>
            </a:extLst>
          </p:cNvPr>
          <p:cNvSpPr/>
          <p:nvPr/>
        </p:nvSpPr>
        <p:spPr>
          <a:xfrm>
            <a:off x="6830505" y="1627819"/>
            <a:ext cx="419100" cy="247121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56;g24927d1e858_0_13">
            <a:extLst>
              <a:ext uri="{FF2B5EF4-FFF2-40B4-BE49-F238E27FC236}">
                <a16:creationId xmlns:a16="http://schemas.microsoft.com/office/drawing/2014/main" id="{E64BA00B-FDF6-4EC6-8EA1-CAF4BD16CFCA}"/>
              </a:ext>
            </a:extLst>
          </p:cNvPr>
          <p:cNvSpPr/>
          <p:nvPr/>
        </p:nvSpPr>
        <p:spPr>
          <a:xfrm>
            <a:off x="6830505" y="2325952"/>
            <a:ext cx="419100" cy="247121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6;g24927d1e858_0_13">
            <a:extLst>
              <a:ext uri="{FF2B5EF4-FFF2-40B4-BE49-F238E27FC236}">
                <a16:creationId xmlns:a16="http://schemas.microsoft.com/office/drawing/2014/main" id="{48FFC83D-8EC8-48B6-A33F-42F1729E848A}"/>
              </a:ext>
            </a:extLst>
          </p:cNvPr>
          <p:cNvSpPr/>
          <p:nvPr/>
        </p:nvSpPr>
        <p:spPr>
          <a:xfrm>
            <a:off x="6830505" y="3043757"/>
            <a:ext cx="419100" cy="247121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B32FEB7-3E25-4CBF-8F58-F870162EEBBD}"/>
              </a:ext>
            </a:extLst>
          </p:cNvPr>
          <p:cNvCxnSpPr/>
          <p:nvPr/>
        </p:nvCxnSpPr>
        <p:spPr>
          <a:xfrm>
            <a:off x="6830505" y="894288"/>
            <a:ext cx="419100" cy="2471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E0C3546-ED18-4165-9E3E-57EAB05BFBE7}"/>
              </a:ext>
            </a:extLst>
          </p:cNvPr>
          <p:cNvCxnSpPr/>
          <p:nvPr/>
        </p:nvCxnSpPr>
        <p:spPr>
          <a:xfrm>
            <a:off x="6818073" y="2325951"/>
            <a:ext cx="419100" cy="2471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09636E-3457-46BC-8A19-A0A32FA4DBD8}"/>
              </a:ext>
            </a:extLst>
          </p:cNvPr>
          <p:cNvCxnSpPr>
            <a:cxnSpLocks/>
          </p:cNvCxnSpPr>
          <p:nvPr/>
        </p:nvCxnSpPr>
        <p:spPr>
          <a:xfrm>
            <a:off x="6818073" y="3057004"/>
            <a:ext cx="419100" cy="2471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684</Words>
  <Application>Microsoft Office PowerPoint</Application>
  <PresentationFormat>Widescreen</PresentationFormat>
  <Paragraphs>179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CMO MAMPU</dc:creator>
  <cp:lastModifiedBy>Norhashimi 02</cp:lastModifiedBy>
  <cp:revision>11</cp:revision>
  <dcterms:created xsi:type="dcterms:W3CDTF">2018-10-04T01:13:00Z</dcterms:created>
  <dcterms:modified xsi:type="dcterms:W3CDTF">2023-09-11T03:42:46Z</dcterms:modified>
</cp:coreProperties>
</file>